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16856a0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16856a0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16856a02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16856a02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0452bc0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0452bc0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03b32ee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03b32ee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16856a02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d16856a02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fc57a98c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fc57a98c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d167939b8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d167939b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0419307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70419307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167939b8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d167939b8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d16856a0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d16856a0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167939b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d167939b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16856a02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16856a02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16856a02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d16856a02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techtarget.com/searchnetworking/definition/client-server#:~:text=Client-server%20is%20a%20relationship,computing%20model%20used%20by%20mainframes" TargetMode="External"/><Relationship Id="rId4" Type="http://schemas.openxmlformats.org/officeDocument/2006/relationships/hyperlink" Target="https://www.wallarm.com/what/what-is-saas" TargetMode="External"/><Relationship Id="rId11" Type="http://schemas.openxmlformats.org/officeDocument/2006/relationships/hyperlink" Target="https://cucumber.io/blog/bdd/intro-to-bdd-and-tdd/" TargetMode="External"/><Relationship Id="rId10" Type="http://schemas.openxmlformats.org/officeDocument/2006/relationships/hyperlink" Target="https://www.spiceworks.com/tech/devops/articles/what-is-tdd/#:~:text=Test-driven%20development%20(TDD)%20is%20defined%20as%20an%20iterative,and%20tracking%20the%20component%20repeatedly" TargetMode="External"/><Relationship Id="rId9" Type="http://schemas.openxmlformats.org/officeDocument/2006/relationships/hyperlink" Target="https://www.w3schools.com/django/django_add_bootstrap5.php" TargetMode="External"/><Relationship Id="rId5" Type="http://schemas.openxmlformats.org/officeDocument/2006/relationships/hyperlink" Target="https://www.clearlyagile.com/agile-blog/what-a-scrum-coach-can-do-for-organizations#:~:text=A%20Scrum%20Coach%20focuses%20on,the%20Agile%20Manifesto%20was%20signed" TargetMode="External"/><Relationship Id="rId6" Type="http://schemas.openxmlformats.org/officeDocument/2006/relationships/hyperlink" Target="https://angelogentileiii.medium.com/basics-of-django-model-view-template-mvt-architecture-8585aecffbf6" TargetMode="External"/><Relationship Id="rId7" Type="http://schemas.openxmlformats.org/officeDocument/2006/relationships/hyperlink" Target="https://www.atlassian.com/git/tutorials/what-is-version-control#:~:text=Version%20control%2C%20also%20known%20as,to%20source%20code%20over%20time" TargetMode="External"/><Relationship Id="rId8" Type="http://schemas.openxmlformats.org/officeDocument/2006/relationships/hyperlink" Target="https://blog.ifs.com/2022/12/behavior-driven-development-bdd-approach-for-user-story-writ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Final Learnings - Intro to Software Engineering</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Jeffrey Simonoff</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Bootstrap and Stylization with HTML templates</a:t>
            </a:r>
            <a:endParaRPr/>
          </a:p>
        </p:txBody>
      </p:sp>
      <p:sp>
        <p:nvSpPr>
          <p:cNvPr id="131" name="Google Shape;131;p22"/>
          <p:cNvSpPr txBox="1"/>
          <p:nvPr>
            <p:ph idx="1" type="body"/>
          </p:nvPr>
        </p:nvSpPr>
        <p:spPr>
          <a:xfrm>
            <a:off x="311700" y="1152475"/>
            <a:ext cx="3693000" cy="3416400"/>
          </a:xfrm>
          <a:prstGeom prst="rect">
            <a:avLst/>
          </a:prstGeom>
        </p:spPr>
        <p:txBody>
          <a:bodyPr anchorCtr="0" anchor="t" bIns="91425" lIns="91425" spcFirstLastPara="1" rIns="91425" wrap="square" tIns="91425">
            <a:normAutofit fontScale="55000"/>
          </a:bodyPr>
          <a:lstStyle/>
          <a:p>
            <a:pPr indent="-291465" lvl="0" marL="457200" rtl="0" algn="l">
              <a:spcBef>
                <a:spcPts val="0"/>
              </a:spcBef>
              <a:spcAft>
                <a:spcPts val="0"/>
              </a:spcAft>
              <a:buSzPct val="100000"/>
              <a:buChar char="●"/>
            </a:pPr>
            <a:r>
              <a:rPr lang="en"/>
              <a:t>Bootstrap</a:t>
            </a:r>
            <a:endParaRPr/>
          </a:p>
          <a:p>
            <a:pPr indent="-277494" lvl="1" marL="914400" rtl="0" algn="l">
              <a:spcBef>
                <a:spcPts val="0"/>
              </a:spcBef>
              <a:spcAft>
                <a:spcPts val="0"/>
              </a:spcAft>
              <a:buSzPct val="100000"/>
              <a:buChar char="○"/>
            </a:pPr>
            <a:r>
              <a:rPr lang="en"/>
              <a:t>Bootstrap is a software framework that is primarily used for the features used to style an application. These style features are implemented through an html template.</a:t>
            </a:r>
            <a:endParaRPr/>
          </a:p>
          <a:p>
            <a:pPr indent="-291465" lvl="0" marL="457200" rtl="0" algn="l">
              <a:spcBef>
                <a:spcPts val="0"/>
              </a:spcBef>
              <a:spcAft>
                <a:spcPts val="0"/>
              </a:spcAft>
              <a:buSzPct val="100000"/>
              <a:buChar char="●"/>
            </a:pPr>
            <a:r>
              <a:rPr lang="en"/>
              <a:t>HTML</a:t>
            </a:r>
            <a:endParaRPr/>
          </a:p>
          <a:p>
            <a:pPr indent="-277494" lvl="1" marL="914400" rtl="0" algn="l">
              <a:spcBef>
                <a:spcPts val="0"/>
              </a:spcBef>
              <a:spcAft>
                <a:spcPts val="0"/>
              </a:spcAft>
              <a:buSzPct val="100000"/>
              <a:buChar char="○"/>
            </a:pPr>
            <a:r>
              <a:rPr lang="en"/>
              <a:t>HTML is a type of coding software used in web design, and uses a variety of features to format a model. These features include:</a:t>
            </a:r>
            <a:endParaRPr/>
          </a:p>
          <a:p>
            <a:pPr indent="-277494" lvl="2" marL="1371600" rtl="0" algn="l">
              <a:spcBef>
                <a:spcPts val="0"/>
              </a:spcBef>
              <a:spcAft>
                <a:spcPts val="0"/>
              </a:spcAft>
              <a:buSzPct val="100000"/>
              <a:buChar char="■"/>
            </a:pPr>
            <a:r>
              <a:rPr lang="en"/>
              <a:t>Headers</a:t>
            </a:r>
            <a:endParaRPr/>
          </a:p>
          <a:p>
            <a:pPr indent="-277494" lvl="2" marL="1371600" rtl="0" algn="l">
              <a:spcBef>
                <a:spcPts val="0"/>
              </a:spcBef>
              <a:spcAft>
                <a:spcPts val="0"/>
              </a:spcAft>
              <a:buSzPct val="100000"/>
              <a:buChar char="■"/>
            </a:pPr>
            <a:r>
              <a:rPr lang="en"/>
              <a:t>Hyperlinks</a:t>
            </a:r>
            <a:endParaRPr/>
          </a:p>
          <a:p>
            <a:pPr indent="-277494" lvl="2" marL="1371600" rtl="0" algn="l">
              <a:spcBef>
                <a:spcPts val="0"/>
              </a:spcBef>
              <a:spcAft>
                <a:spcPts val="0"/>
              </a:spcAft>
              <a:buSzPct val="100000"/>
              <a:buChar char="■"/>
            </a:pPr>
            <a:r>
              <a:rPr lang="en"/>
              <a:t>Buttons</a:t>
            </a:r>
            <a:endParaRPr/>
          </a:p>
          <a:p>
            <a:pPr indent="-277494" lvl="2" marL="1371600" rtl="0" algn="l">
              <a:spcBef>
                <a:spcPts val="0"/>
              </a:spcBef>
              <a:spcAft>
                <a:spcPts val="0"/>
              </a:spcAft>
              <a:buSzPct val="100000"/>
              <a:buChar char="■"/>
            </a:pPr>
            <a:r>
              <a:rPr lang="en"/>
              <a:t>Search Bars</a:t>
            </a:r>
            <a:endParaRPr/>
          </a:p>
          <a:p>
            <a:pPr indent="-277494" lvl="2" marL="1371600" rtl="0" algn="l">
              <a:spcBef>
                <a:spcPts val="0"/>
              </a:spcBef>
              <a:spcAft>
                <a:spcPts val="0"/>
              </a:spcAft>
              <a:buSzPct val="100000"/>
              <a:buChar char="■"/>
            </a:pPr>
            <a:r>
              <a:rPr lang="en"/>
              <a:t>Lists</a:t>
            </a:r>
            <a:endParaRPr/>
          </a:p>
          <a:p>
            <a:pPr indent="-277494" lvl="2" marL="1371600" rtl="0" algn="l">
              <a:spcBef>
                <a:spcPts val="0"/>
              </a:spcBef>
              <a:spcAft>
                <a:spcPts val="0"/>
              </a:spcAft>
              <a:buSzPct val="100000"/>
              <a:buChar char="■"/>
            </a:pPr>
            <a:r>
              <a:rPr lang="en"/>
              <a:t>Cards</a:t>
            </a:r>
            <a:endParaRPr/>
          </a:p>
          <a:p>
            <a:pPr indent="-277494" lvl="2" marL="1371600" rtl="0" algn="l">
              <a:spcBef>
                <a:spcPts val="0"/>
              </a:spcBef>
              <a:spcAft>
                <a:spcPts val="0"/>
              </a:spcAft>
              <a:buSzPct val="100000"/>
              <a:buChar char="■"/>
            </a:pPr>
            <a:r>
              <a:rPr lang="en"/>
              <a:t>Containers</a:t>
            </a:r>
            <a:endParaRPr/>
          </a:p>
          <a:p>
            <a:pPr indent="-277494" lvl="2" marL="1371600" rtl="0" algn="l">
              <a:spcBef>
                <a:spcPts val="0"/>
              </a:spcBef>
              <a:spcAft>
                <a:spcPts val="0"/>
              </a:spcAft>
              <a:buSzPct val="100000"/>
              <a:buChar char="■"/>
            </a:pPr>
            <a:r>
              <a:rPr lang="en"/>
              <a:t>Images</a:t>
            </a:r>
            <a:endParaRPr/>
          </a:p>
          <a:p>
            <a:pPr indent="-277494" lvl="2" marL="1371600" rtl="0" algn="l">
              <a:spcBef>
                <a:spcPts val="0"/>
              </a:spcBef>
              <a:spcAft>
                <a:spcPts val="0"/>
              </a:spcAft>
              <a:buSzPct val="100000"/>
              <a:buChar char="■"/>
            </a:pPr>
            <a:r>
              <a:rPr lang="en"/>
              <a:t>Etc.</a:t>
            </a:r>
            <a:endParaRPr/>
          </a:p>
          <a:p>
            <a:pPr indent="-291465" lvl="0" marL="457200" rtl="0" algn="l">
              <a:spcBef>
                <a:spcPts val="0"/>
              </a:spcBef>
              <a:spcAft>
                <a:spcPts val="0"/>
              </a:spcAft>
              <a:buSzPct val="100000"/>
              <a:buChar char="●"/>
            </a:pPr>
            <a:r>
              <a:rPr lang="en"/>
              <a:t>I used stylization to change the formatting of images uploaded to my social accounts application. Additionally, I used background colors and the border radius feature to round the border of the navigation bar, as well as change the background color to grey.</a:t>
            </a:r>
            <a:endParaRPr/>
          </a:p>
        </p:txBody>
      </p:sp>
      <p:pic>
        <p:nvPicPr>
          <p:cNvPr id="132" name="Google Shape;132;p22"/>
          <p:cNvPicPr preferRelativeResize="0"/>
          <p:nvPr/>
        </p:nvPicPr>
        <p:blipFill>
          <a:blip r:embed="rId3">
            <a:alphaModFix/>
          </a:blip>
          <a:stretch>
            <a:fillRect/>
          </a:stretch>
        </p:blipFill>
        <p:spPr>
          <a:xfrm>
            <a:off x="4660825" y="927625"/>
            <a:ext cx="4227751" cy="2909250"/>
          </a:xfrm>
          <a:prstGeom prst="rect">
            <a:avLst/>
          </a:prstGeom>
          <a:noFill/>
          <a:ln>
            <a:noFill/>
          </a:ln>
        </p:spPr>
      </p:pic>
      <p:pic>
        <p:nvPicPr>
          <p:cNvPr id="133" name="Google Shape;133;p22"/>
          <p:cNvPicPr preferRelativeResize="0"/>
          <p:nvPr/>
        </p:nvPicPr>
        <p:blipFill>
          <a:blip r:embed="rId4">
            <a:alphaModFix/>
          </a:blip>
          <a:stretch>
            <a:fillRect/>
          </a:stretch>
        </p:blipFill>
        <p:spPr>
          <a:xfrm>
            <a:off x="4321450" y="4200775"/>
            <a:ext cx="4413799" cy="36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Testing</a:t>
            </a:r>
            <a:endParaRPr/>
          </a:p>
        </p:txBody>
      </p:sp>
      <p:sp>
        <p:nvSpPr>
          <p:cNvPr id="139" name="Google Shape;139;p23"/>
          <p:cNvSpPr txBox="1"/>
          <p:nvPr>
            <p:ph idx="1" type="body"/>
          </p:nvPr>
        </p:nvSpPr>
        <p:spPr>
          <a:xfrm>
            <a:off x="311700" y="1152475"/>
            <a:ext cx="4598100" cy="3416400"/>
          </a:xfrm>
          <a:prstGeom prst="rect">
            <a:avLst/>
          </a:prstGeom>
        </p:spPr>
        <p:txBody>
          <a:bodyPr anchorCtr="0" anchor="t" bIns="91425" lIns="91425" spcFirstLastPara="1" rIns="91425" wrap="square" tIns="91425">
            <a:normAutofit fontScale="62500"/>
          </a:bodyPr>
          <a:lstStyle/>
          <a:p>
            <a:pPr indent="-300037" lvl="0" marL="457200" rtl="0" algn="l">
              <a:spcBef>
                <a:spcPts val="0"/>
              </a:spcBef>
              <a:spcAft>
                <a:spcPts val="0"/>
              </a:spcAft>
              <a:buSzPct val="100000"/>
              <a:buChar char="●"/>
            </a:pPr>
            <a:r>
              <a:rPr lang="en"/>
              <a:t>TDD</a:t>
            </a:r>
            <a:endParaRPr/>
          </a:p>
          <a:p>
            <a:pPr indent="-284162" lvl="1" marL="914400" rtl="0" algn="l">
              <a:spcBef>
                <a:spcPts val="0"/>
              </a:spcBef>
              <a:spcAft>
                <a:spcPts val="0"/>
              </a:spcAft>
              <a:buSzPct val="100000"/>
              <a:buChar char="○"/>
            </a:pPr>
            <a:r>
              <a:rPr lang="en"/>
              <a:t>Test Driven Development is an iterative methodology that focuses on testing the software, where each stage of development and scenario is accounted for with both automated and manual testing. The primary goal of TDD is to improve the application’s overall design, as well as reduce costs, improve development, and prevent bugs.</a:t>
            </a:r>
            <a:endParaRPr/>
          </a:p>
          <a:p>
            <a:pPr indent="-300037" lvl="0" marL="457200" rtl="0" algn="l">
              <a:spcBef>
                <a:spcPts val="0"/>
              </a:spcBef>
              <a:spcAft>
                <a:spcPts val="0"/>
              </a:spcAft>
              <a:buSzPct val="100000"/>
              <a:buChar char="●"/>
            </a:pPr>
            <a:r>
              <a:rPr lang="en"/>
              <a:t>Testing and the cycle</a:t>
            </a:r>
            <a:endParaRPr/>
          </a:p>
          <a:p>
            <a:pPr indent="-284162" lvl="1" marL="914400" rtl="0" algn="l">
              <a:spcBef>
                <a:spcPts val="0"/>
              </a:spcBef>
              <a:spcAft>
                <a:spcPts val="0"/>
              </a:spcAft>
              <a:buSzPct val="100000"/>
              <a:buChar char="○"/>
            </a:pPr>
            <a:r>
              <a:rPr lang="en"/>
              <a:t>During testing, development follows a specific cycle, where the developer starts with no code, then a feature is implemented, where tests are made for that feature. If that test fails, it will be rewritten to pass, and then refactoring occurs. This cycle continues until all features are accounted for, and all possible test scenarios have been written.</a:t>
            </a:r>
            <a:endParaRPr/>
          </a:p>
          <a:p>
            <a:pPr indent="-284162" lvl="1" marL="914400" rtl="0" algn="l">
              <a:spcBef>
                <a:spcPts val="0"/>
              </a:spcBef>
              <a:spcAft>
                <a:spcPts val="0"/>
              </a:spcAft>
              <a:buSzPct val="100000"/>
              <a:buChar char="○"/>
            </a:pPr>
            <a:r>
              <a:rPr lang="en"/>
              <a:t>Testing can be automated with Unit Tests, which test the models, views, and templates, as well as Selenium Tests, which runs a browser to test the overall functionality of the application.</a:t>
            </a:r>
            <a:endParaRPr/>
          </a:p>
          <a:p>
            <a:pPr indent="-300037" lvl="0" marL="457200" rtl="0" algn="l">
              <a:spcBef>
                <a:spcPts val="0"/>
              </a:spcBef>
              <a:spcAft>
                <a:spcPts val="0"/>
              </a:spcAft>
              <a:buSzPct val="100000"/>
              <a:buChar char="●"/>
            </a:pPr>
            <a:r>
              <a:rPr lang="en"/>
              <a:t>The following examples show my unit test for testing a valid SocialAccount form, as well as a selenium test detailing the creation of a social account in the application.</a:t>
            </a:r>
            <a:endParaRPr/>
          </a:p>
        </p:txBody>
      </p:sp>
      <p:pic>
        <p:nvPicPr>
          <p:cNvPr id="140" name="Google Shape;140;p23"/>
          <p:cNvPicPr preferRelativeResize="0"/>
          <p:nvPr/>
        </p:nvPicPr>
        <p:blipFill>
          <a:blip r:embed="rId3">
            <a:alphaModFix/>
          </a:blip>
          <a:stretch>
            <a:fillRect/>
          </a:stretch>
        </p:blipFill>
        <p:spPr>
          <a:xfrm>
            <a:off x="5126147" y="331247"/>
            <a:ext cx="3758975" cy="2240500"/>
          </a:xfrm>
          <a:prstGeom prst="rect">
            <a:avLst/>
          </a:prstGeom>
          <a:noFill/>
          <a:ln>
            <a:noFill/>
          </a:ln>
        </p:spPr>
      </p:pic>
      <p:pic>
        <p:nvPicPr>
          <p:cNvPr id="141" name="Google Shape;141;p23"/>
          <p:cNvPicPr preferRelativeResize="0"/>
          <p:nvPr/>
        </p:nvPicPr>
        <p:blipFill>
          <a:blip r:embed="rId4">
            <a:alphaModFix/>
          </a:blip>
          <a:stretch>
            <a:fillRect/>
          </a:stretch>
        </p:blipFill>
        <p:spPr>
          <a:xfrm>
            <a:off x="5062200" y="2724148"/>
            <a:ext cx="3929401" cy="18988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Result</a:t>
            </a:r>
            <a:endParaRPr/>
          </a:p>
        </p:txBody>
      </p:sp>
      <p:sp>
        <p:nvSpPr>
          <p:cNvPr id="147" name="Google Shape;14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Home page				Social List                   Social Details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Create page									</a:t>
            </a:r>
            <a:endParaRPr/>
          </a:p>
          <a:p>
            <a:pPr indent="0" lvl="0" marL="0" rtl="0" algn="l">
              <a:spcBef>
                <a:spcPts val="1200"/>
              </a:spcBef>
              <a:spcAft>
                <a:spcPts val="0"/>
              </a:spcAft>
              <a:buNone/>
            </a:pPr>
            <a:r>
              <a:t/>
            </a:r>
            <a:endParaRPr/>
          </a:p>
          <a:p>
            <a:pPr indent="0" lvl="0" marL="5029200" rtl="0" algn="l">
              <a:spcBef>
                <a:spcPts val="1200"/>
              </a:spcBef>
              <a:spcAft>
                <a:spcPts val="0"/>
              </a:spcAft>
              <a:buNone/>
            </a:pPr>
            <a:r>
              <a:rPr lang="en"/>
              <a:t>Update page</a:t>
            </a:r>
            <a:endParaRPr/>
          </a:p>
          <a:p>
            <a:pPr indent="0" lvl="0" marL="5029200" rtl="0" algn="l">
              <a:spcBef>
                <a:spcPts val="1200"/>
              </a:spcBef>
              <a:spcAft>
                <a:spcPts val="0"/>
              </a:spcAft>
              <a:buNone/>
            </a:pPr>
            <a:r>
              <a:t/>
            </a:r>
            <a:endParaRPr/>
          </a:p>
          <a:p>
            <a:pPr indent="0" lvl="0" marL="0" rtl="0" algn="l">
              <a:spcBef>
                <a:spcPts val="1200"/>
              </a:spcBef>
              <a:spcAft>
                <a:spcPts val="1200"/>
              </a:spcAft>
              <a:buNone/>
            </a:pPr>
            <a:r>
              <a:rPr lang="en"/>
              <a:t>Delete page</a:t>
            </a:r>
            <a:endParaRPr/>
          </a:p>
        </p:txBody>
      </p:sp>
      <p:pic>
        <p:nvPicPr>
          <p:cNvPr id="148" name="Google Shape;148;p24"/>
          <p:cNvPicPr preferRelativeResize="0"/>
          <p:nvPr/>
        </p:nvPicPr>
        <p:blipFill>
          <a:blip r:embed="rId3">
            <a:alphaModFix/>
          </a:blip>
          <a:stretch>
            <a:fillRect/>
          </a:stretch>
        </p:blipFill>
        <p:spPr>
          <a:xfrm>
            <a:off x="311700" y="1569925"/>
            <a:ext cx="2773676" cy="481450"/>
          </a:xfrm>
          <a:prstGeom prst="rect">
            <a:avLst/>
          </a:prstGeom>
          <a:noFill/>
          <a:ln>
            <a:noFill/>
          </a:ln>
        </p:spPr>
      </p:pic>
      <p:pic>
        <p:nvPicPr>
          <p:cNvPr id="149" name="Google Shape;149;p24"/>
          <p:cNvPicPr preferRelativeResize="0"/>
          <p:nvPr/>
        </p:nvPicPr>
        <p:blipFill>
          <a:blip r:embed="rId4">
            <a:alphaModFix/>
          </a:blip>
          <a:stretch>
            <a:fillRect/>
          </a:stretch>
        </p:blipFill>
        <p:spPr>
          <a:xfrm>
            <a:off x="3150301" y="1569925"/>
            <a:ext cx="2219426" cy="2347550"/>
          </a:xfrm>
          <a:prstGeom prst="rect">
            <a:avLst/>
          </a:prstGeom>
          <a:noFill/>
          <a:ln>
            <a:noFill/>
          </a:ln>
        </p:spPr>
      </p:pic>
      <p:pic>
        <p:nvPicPr>
          <p:cNvPr id="150" name="Google Shape;150;p24"/>
          <p:cNvPicPr preferRelativeResize="0"/>
          <p:nvPr/>
        </p:nvPicPr>
        <p:blipFill>
          <a:blip r:embed="rId5">
            <a:alphaModFix/>
          </a:blip>
          <a:stretch>
            <a:fillRect/>
          </a:stretch>
        </p:blipFill>
        <p:spPr>
          <a:xfrm>
            <a:off x="6885625" y="1121737"/>
            <a:ext cx="1549426" cy="1765475"/>
          </a:xfrm>
          <a:prstGeom prst="rect">
            <a:avLst/>
          </a:prstGeom>
          <a:noFill/>
          <a:ln>
            <a:noFill/>
          </a:ln>
        </p:spPr>
      </p:pic>
      <p:pic>
        <p:nvPicPr>
          <p:cNvPr id="151" name="Google Shape;151;p24"/>
          <p:cNvPicPr preferRelativeResize="0"/>
          <p:nvPr/>
        </p:nvPicPr>
        <p:blipFill>
          <a:blip r:embed="rId6">
            <a:alphaModFix/>
          </a:blip>
          <a:stretch>
            <a:fillRect/>
          </a:stretch>
        </p:blipFill>
        <p:spPr>
          <a:xfrm>
            <a:off x="311700" y="2406350"/>
            <a:ext cx="1322700" cy="1556610"/>
          </a:xfrm>
          <a:prstGeom prst="rect">
            <a:avLst/>
          </a:prstGeom>
          <a:noFill/>
          <a:ln>
            <a:noFill/>
          </a:ln>
        </p:spPr>
      </p:pic>
      <p:pic>
        <p:nvPicPr>
          <p:cNvPr id="152" name="Google Shape;152;p24"/>
          <p:cNvPicPr preferRelativeResize="0"/>
          <p:nvPr/>
        </p:nvPicPr>
        <p:blipFill>
          <a:blip r:embed="rId7">
            <a:alphaModFix/>
          </a:blip>
          <a:stretch>
            <a:fillRect/>
          </a:stretch>
        </p:blipFill>
        <p:spPr>
          <a:xfrm>
            <a:off x="6885625" y="2991223"/>
            <a:ext cx="1549425" cy="2096426"/>
          </a:xfrm>
          <a:prstGeom prst="rect">
            <a:avLst/>
          </a:prstGeom>
          <a:noFill/>
          <a:ln>
            <a:noFill/>
          </a:ln>
        </p:spPr>
      </p:pic>
      <p:pic>
        <p:nvPicPr>
          <p:cNvPr id="153" name="Google Shape;153;p24"/>
          <p:cNvPicPr preferRelativeResize="0"/>
          <p:nvPr/>
        </p:nvPicPr>
        <p:blipFill>
          <a:blip r:embed="rId8">
            <a:alphaModFix/>
          </a:blip>
          <a:stretch>
            <a:fillRect/>
          </a:stretch>
        </p:blipFill>
        <p:spPr>
          <a:xfrm>
            <a:off x="1689367" y="4120275"/>
            <a:ext cx="2573525" cy="81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159" name="Google Shape;15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en" u="sng">
                <a:solidFill>
                  <a:schemeClr val="hlink"/>
                </a:solidFill>
                <a:hlinkClick r:id="rId3"/>
              </a:rPr>
              <a:t>https://www.techtarget.com/searchnetworking/definition/client-server#:~:text=Client-server%20is%20a%20relationship,computing%20model%20used%20by%20mainframes</a:t>
            </a:r>
            <a:r>
              <a:rPr lang="en"/>
              <a:t>. </a:t>
            </a:r>
            <a:endParaRPr/>
          </a:p>
          <a:p>
            <a:pPr indent="-317182" lvl="0" marL="457200" rtl="0" algn="l">
              <a:spcBef>
                <a:spcPts val="0"/>
              </a:spcBef>
              <a:spcAft>
                <a:spcPts val="0"/>
              </a:spcAft>
              <a:buSzPct val="100000"/>
              <a:buChar char="●"/>
            </a:pPr>
            <a:r>
              <a:rPr lang="en" u="sng">
                <a:solidFill>
                  <a:schemeClr val="hlink"/>
                </a:solidFill>
                <a:hlinkClick r:id="rId4"/>
              </a:rPr>
              <a:t>https://www.wallarm.com/what/what-is-saas</a:t>
            </a:r>
            <a:r>
              <a:rPr lang="en"/>
              <a:t> </a:t>
            </a:r>
            <a:endParaRPr/>
          </a:p>
          <a:p>
            <a:pPr indent="-317182" lvl="0" marL="457200" rtl="0" algn="l">
              <a:spcBef>
                <a:spcPts val="0"/>
              </a:spcBef>
              <a:spcAft>
                <a:spcPts val="0"/>
              </a:spcAft>
              <a:buSzPct val="100000"/>
              <a:buChar char="●"/>
            </a:pPr>
            <a:r>
              <a:rPr lang="en" u="sng">
                <a:solidFill>
                  <a:schemeClr val="hlink"/>
                </a:solidFill>
                <a:hlinkClick r:id="rId5"/>
              </a:rPr>
              <a:t>https://www.clearlyagile.com/agile-blog/what-a-scrum-coach-can-do-for-organizations#:~:text=A%20Scrum%20Coach%20focuses%20on,the%20Agile%20Manifesto%20was%20signed</a:t>
            </a:r>
            <a:r>
              <a:rPr lang="en"/>
              <a:t>. </a:t>
            </a:r>
            <a:br>
              <a:rPr lang="en"/>
            </a:br>
            <a:r>
              <a:rPr lang="en" u="sng">
                <a:solidFill>
                  <a:schemeClr val="hlink"/>
                </a:solidFill>
                <a:hlinkClick r:id="rId6"/>
              </a:rPr>
              <a:t>https://angelogentileiii.medium.com/basics-of-django-model-view-template-mvt-architecture-8585aecffbf6</a:t>
            </a:r>
            <a:r>
              <a:rPr lang="en"/>
              <a:t>. </a:t>
            </a:r>
            <a:endParaRPr/>
          </a:p>
          <a:p>
            <a:pPr indent="-317182" lvl="0" marL="457200" rtl="0" algn="l">
              <a:spcBef>
                <a:spcPts val="0"/>
              </a:spcBef>
              <a:spcAft>
                <a:spcPts val="0"/>
              </a:spcAft>
              <a:buSzPct val="100000"/>
              <a:buChar char="●"/>
            </a:pPr>
            <a:r>
              <a:rPr lang="en" u="sng">
                <a:solidFill>
                  <a:schemeClr val="hlink"/>
                </a:solidFill>
                <a:hlinkClick r:id="rId7"/>
              </a:rPr>
              <a:t>https://www.atlassian.com/git/tutorials/what-is-version-control#:~:text=Version%20control%2C%20also%20known%20as,to%20source%20code%20over%20time</a:t>
            </a:r>
            <a:r>
              <a:rPr lang="en"/>
              <a:t>. </a:t>
            </a:r>
            <a:endParaRPr/>
          </a:p>
          <a:p>
            <a:pPr indent="-317182" lvl="0" marL="457200" rtl="0" algn="l">
              <a:spcBef>
                <a:spcPts val="0"/>
              </a:spcBef>
              <a:spcAft>
                <a:spcPts val="0"/>
              </a:spcAft>
              <a:buSzPct val="100000"/>
              <a:buChar char="●"/>
            </a:pPr>
            <a:r>
              <a:rPr lang="en" u="sng">
                <a:solidFill>
                  <a:schemeClr val="hlink"/>
                </a:solidFill>
                <a:hlinkClick r:id="rId8"/>
              </a:rPr>
              <a:t>https://blog.ifs.com/2022/12/behavior-driven-development-bdd-approach-for-user-story-writing/</a:t>
            </a:r>
            <a:r>
              <a:rPr lang="en"/>
              <a:t>.</a:t>
            </a:r>
            <a:endParaRPr/>
          </a:p>
          <a:p>
            <a:pPr indent="-317182" lvl="0" marL="457200" rtl="0" algn="l">
              <a:spcBef>
                <a:spcPts val="0"/>
              </a:spcBef>
              <a:spcAft>
                <a:spcPts val="0"/>
              </a:spcAft>
              <a:buSzPct val="100000"/>
              <a:buChar char="●"/>
            </a:pPr>
            <a:r>
              <a:rPr lang="en" u="sng">
                <a:solidFill>
                  <a:schemeClr val="hlink"/>
                </a:solidFill>
                <a:hlinkClick r:id="rId9"/>
              </a:rPr>
              <a:t>https://www.w3schools.com/django/django_add_bootstrap5.php</a:t>
            </a:r>
            <a:r>
              <a:rPr lang="en"/>
              <a:t>.</a:t>
            </a:r>
            <a:endParaRPr/>
          </a:p>
          <a:p>
            <a:pPr indent="-317182" lvl="0" marL="457200" rtl="0" algn="l">
              <a:spcBef>
                <a:spcPts val="0"/>
              </a:spcBef>
              <a:spcAft>
                <a:spcPts val="0"/>
              </a:spcAft>
              <a:buSzPct val="100000"/>
              <a:buChar char="●"/>
            </a:pPr>
            <a:r>
              <a:rPr lang="en" u="sng">
                <a:solidFill>
                  <a:schemeClr val="hlink"/>
                </a:solidFill>
                <a:hlinkClick r:id="rId10"/>
              </a:rPr>
              <a:t>https://www.spiceworks.com/tech/devops/articles/what-is-tdd/#:~:text=Test-driven%20development%20(TDD)%20is%20defined%20as%20an%20iterative,and%20tracking%20the%20component%20repeatedly</a:t>
            </a:r>
            <a:r>
              <a:rPr lang="en"/>
              <a:t>.  </a:t>
            </a:r>
            <a:endParaRPr/>
          </a:p>
          <a:p>
            <a:pPr indent="-317182" lvl="0" marL="457200" rtl="0" algn="l">
              <a:spcBef>
                <a:spcPts val="0"/>
              </a:spcBef>
              <a:spcAft>
                <a:spcPts val="0"/>
              </a:spcAft>
              <a:buSzPct val="100000"/>
              <a:buChar char="●"/>
            </a:pPr>
            <a:r>
              <a:rPr lang="en" u="sng">
                <a:solidFill>
                  <a:schemeClr val="hlink"/>
                </a:solidFill>
                <a:hlinkClick r:id="rId11"/>
              </a:rPr>
              <a:t>https://cucumber.io/blog/bdd/intro-to-bdd-and-tdd/</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1934400"/>
            <a:ext cx="8520600" cy="127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SzPts val="891"/>
              <a:buNone/>
            </a:pPr>
            <a:r>
              <a:rPr lang="en" sz="7500"/>
              <a:t>Thank You!</a:t>
            </a:r>
            <a:endParaRPr sz="7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 I learned</a:t>
            </a:r>
            <a:endParaRPr/>
          </a:p>
          <a:p>
            <a:pPr indent="-317500" lvl="1" marL="914400" rtl="0" algn="l">
              <a:spcBef>
                <a:spcPts val="0"/>
              </a:spcBef>
              <a:spcAft>
                <a:spcPts val="0"/>
              </a:spcAft>
              <a:buSzPts val="1400"/>
              <a:buChar char="○"/>
            </a:pPr>
            <a:r>
              <a:rPr lang="en"/>
              <a:t>Agile Framework</a:t>
            </a:r>
            <a:endParaRPr/>
          </a:p>
          <a:p>
            <a:pPr indent="-317500" lvl="1" marL="914400" rtl="0" algn="l">
              <a:spcBef>
                <a:spcPts val="0"/>
              </a:spcBef>
              <a:spcAft>
                <a:spcPts val="0"/>
              </a:spcAft>
              <a:buSzPts val="1400"/>
              <a:buChar char="○"/>
            </a:pPr>
            <a:r>
              <a:rPr lang="en"/>
              <a:t>Scrum Teams</a:t>
            </a:r>
            <a:endParaRPr/>
          </a:p>
          <a:p>
            <a:pPr indent="-317500" lvl="1" marL="914400" rtl="0" algn="l">
              <a:spcBef>
                <a:spcPts val="0"/>
              </a:spcBef>
              <a:spcAft>
                <a:spcPts val="0"/>
              </a:spcAft>
              <a:buSzPts val="1400"/>
              <a:buChar char="○"/>
            </a:pPr>
            <a:r>
              <a:rPr lang="en"/>
              <a:t>Client-Server Relationships</a:t>
            </a:r>
            <a:endParaRPr/>
          </a:p>
          <a:p>
            <a:pPr indent="-317500" lvl="1" marL="914400" rtl="0" algn="l">
              <a:spcBef>
                <a:spcPts val="0"/>
              </a:spcBef>
              <a:spcAft>
                <a:spcPts val="0"/>
              </a:spcAft>
              <a:buSzPts val="1400"/>
              <a:buChar char="○"/>
            </a:pPr>
            <a:r>
              <a:rPr lang="en"/>
              <a:t>HTTP functions</a:t>
            </a:r>
            <a:endParaRPr/>
          </a:p>
          <a:p>
            <a:pPr indent="-317500" lvl="1" marL="914400" rtl="0" algn="l">
              <a:spcBef>
                <a:spcPts val="0"/>
              </a:spcBef>
              <a:spcAft>
                <a:spcPts val="0"/>
              </a:spcAft>
              <a:buSzPts val="1400"/>
              <a:buChar char="○"/>
            </a:pPr>
            <a:r>
              <a:rPr lang="en"/>
              <a:t>Version Control</a:t>
            </a:r>
            <a:endParaRPr/>
          </a:p>
          <a:p>
            <a:pPr indent="-317500" lvl="1" marL="914400" rtl="0" algn="l">
              <a:spcBef>
                <a:spcPts val="0"/>
              </a:spcBef>
              <a:spcAft>
                <a:spcPts val="0"/>
              </a:spcAft>
              <a:buSzPts val="1400"/>
              <a:buChar char="○"/>
            </a:pPr>
            <a:r>
              <a:rPr lang="en"/>
              <a:t>MVT</a:t>
            </a:r>
            <a:endParaRPr/>
          </a:p>
          <a:p>
            <a:pPr indent="-317500" lvl="1" marL="914400" rtl="0" algn="l">
              <a:spcBef>
                <a:spcPts val="0"/>
              </a:spcBef>
              <a:spcAft>
                <a:spcPts val="0"/>
              </a:spcAft>
              <a:buSzPts val="1400"/>
              <a:buChar char="○"/>
            </a:pPr>
            <a:r>
              <a:rPr lang="en"/>
              <a:t>Customer Requirements</a:t>
            </a:r>
            <a:endParaRPr/>
          </a:p>
          <a:p>
            <a:pPr indent="-317500" lvl="1" marL="914400" rtl="0" algn="l">
              <a:spcBef>
                <a:spcPts val="0"/>
              </a:spcBef>
              <a:spcAft>
                <a:spcPts val="0"/>
              </a:spcAft>
              <a:buSzPts val="1400"/>
              <a:buChar char="○"/>
            </a:pPr>
            <a:r>
              <a:rPr lang="en"/>
              <a:t>Databases</a:t>
            </a:r>
            <a:endParaRPr/>
          </a:p>
          <a:p>
            <a:pPr indent="-317500" lvl="1" marL="914400" rtl="0" algn="l">
              <a:spcBef>
                <a:spcPts val="0"/>
              </a:spcBef>
              <a:spcAft>
                <a:spcPts val="0"/>
              </a:spcAft>
              <a:buSzPts val="1400"/>
              <a:buChar char="○"/>
            </a:pPr>
            <a:r>
              <a:rPr lang="en"/>
              <a:t>Bootstrap and Stylization</a:t>
            </a:r>
            <a:endParaRPr/>
          </a:p>
          <a:p>
            <a:pPr indent="-317500" lvl="1" marL="914400" rtl="0" algn="l">
              <a:spcBef>
                <a:spcPts val="0"/>
              </a:spcBef>
              <a:spcAft>
                <a:spcPts val="0"/>
              </a:spcAft>
              <a:buSzPts val="1400"/>
              <a:buChar char="○"/>
            </a:pPr>
            <a:r>
              <a:rPr lang="en"/>
              <a:t>Testing</a:t>
            </a:r>
            <a:endParaRPr/>
          </a:p>
          <a:p>
            <a:pPr indent="-342900" lvl="0" marL="457200" rtl="0" algn="l">
              <a:spcBef>
                <a:spcPts val="0"/>
              </a:spcBef>
              <a:spcAft>
                <a:spcPts val="0"/>
              </a:spcAft>
              <a:buSzPts val="1800"/>
              <a:buChar char="●"/>
            </a:pPr>
            <a:r>
              <a:rPr lang="en"/>
              <a:t>How it affects my work</a:t>
            </a:r>
            <a:endParaRPr/>
          </a:p>
        </p:txBody>
      </p:sp>
      <p:pic>
        <p:nvPicPr>
          <p:cNvPr id="62" name="Google Shape;62;p14"/>
          <p:cNvPicPr preferRelativeResize="0"/>
          <p:nvPr/>
        </p:nvPicPr>
        <p:blipFill>
          <a:blip r:embed="rId3">
            <a:alphaModFix/>
          </a:blip>
          <a:stretch>
            <a:fillRect/>
          </a:stretch>
        </p:blipFill>
        <p:spPr>
          <a:xfrm>
            <a:off x="3816150" y="773375"/>
            <a:ext cx="4291275" cy="324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Agile Framework and Scrum Teams</a:t>
            </a:r>
            <a:endParaRPr/>
          </a:p>
        </p:txBody>
      </p:sp>
      <p:sp>
        <p:nvSpPr>
          <p:cNvPr id="68" name="Google Shape;68;p15"/>
          <p:cNvSpPr txBox="1"/>
          <p:nvPr>
            <p:ph idx="1" type="body"/>
          </p:nvPr>
        </p:nvSpPr>
        <p:spPr>
          <a:xfrm>
            <a:off x="311700" y="1152475"/>
            <a:ext cx="4680900" cy="3416400"/>
          </a:xfrm>
          <a:prstGeom prst="rect">
            <a:avLst/>
          </a:prstGeom>
        </p:spPr>
        <p:txBody>
          <a:bodyPr anchorCtr="0" anchor="t" bIns="91425" lIns="91425" spcFirstLastPara="1" rIns="91425" wrap="square" tIns="91425">
            <a:normAutofit fontScale="47500"/>
          </a:bodyPr>
          <a:lstStyle/>
          <a:p>
            <a:pPr indent="-282892" lvl="0" marL="457200" rtl="0" algn="l">
              <a:spcBef>
                <a:spcPts val="0"/>
              </a:spcBef>
              <a:spcAft>
                <a:spcPts val="0"/>
              </a:spcAft>
              <a:buSzPct val="100000"/>
              <a:buChar char="●"/>
            </a:pPr>
            <a:r>
              <a:rPr lang="en"/>
              <a:t>Agile Framework</a:t>
            </a:r>
            <a:endParaRPr/>
          </a:p>
          <a:p>
            <a:pPr indent="-270827" lvl="1" marL="914400" rtl="0" algn="l">
              <a:spcBef>
                <a:spcPts val="0"/>
              </a:spcBef>
              <a:spcAft>
                <a:spcPts val="0"/>
              </a:spcAft>
              <a:buSzPct val="100000"/>
              <a:buChar char="○"/>
            </a:pPr>
            <a:r>
              <a:rPr lang="en"/>
              <a:t>Work with the stakeholder often for requirements, testing, and updating.</a:t>
            </a:r>
            <a:endParaRPr/>
          </a:p>
          <a:p>
            <a:pPr indent="-270827" lvl="1" marL="914400" rtl="0" algn="l">
              <a:spcBef>
                <a:spcPts val="0"/>
              </a:spcBef>
              <a:spcAft>
                <a:spcPts val="0"/>
              </a:spcAft>
              <a:buSzPct val="100000"/>
              <a:buChar char="○"/>
            </a:pPr>
            <a:r>
              <a:rPr lang="en"/>
              <a:t>Make progress through increments with updates and new features, rather than progressing with one version.</a:t>
            </a:r>
            <a:endParaRPr/>
          </a:p>
          <a:p>
            <a:pPr indent="-282892" lvl="0" marL="457200" rtl="0" algn="l">
              <a:spcBef>
                <a:spcPts val="0"/>
              </a:spcBef>
              <a:spcAft>
                <a:spcPts val="0"/>
              </a:spcAft>
              <a:buSzPct val="100000"/>
              <a:buChar char="●"/>
            </a:pPr>
            <a:r>
              <a:rPr lang="en"/>
              <a:t>Scrum Coach</a:t>
            </a:r>
            <a:endParaRPr/>
          </a:p>
          <a:p>
            <a:pPr indent="-270827" lvl="1" marL="914400" rtl="0" algn="l">
              <a:spcBef>
                <a:spcPts val="0"/>
              </a:spcBef>
              <a:spcAft>
                <a:spcPts val="0"/>
              </a:spcAft>
              <a:buSzPct val="100000"/>
              <a:buChar char="○"/>
            </a:pPr>
            <a:r>
              <a:rPr lang="en"/>
              <a:t>The scrum </a:t>
            </a:r>
            <a:r>
              <a:rPr lang="en"/>
              <a:t>coach</a:t>
            </a:r>
            <a:r>
              <a:rPr lang="en"/>
              <a:t>’s main priority is to direct the scrum team. In short, the scrum coach coaches the team on what to do.</a:t>
            </a:r>
            <a:endParaRPr/>
          </a:p>
          <a:p>
            <a:pPr indent="-270827" lvl="1" marL="914400" rtl="0" algn="l">
              <a:spcBef>
                <a:spcPts val="0"/>
              </a:spcBef>
              <a:spcAft>
                <a:spcPts val="0"/>
              </a:spcAft>
              <a:buSzPct val="100000"/>
              <a:buChar char="○"/>
            </a:pPr>
            <a:r>
              <a:rPr lang="en"/>
              <a:t>As the scrum coach, it is their role to keep sprint projects moving at all times by keeping members on task. Additionally, the scrum coach arranges meeting times, recordings, and agendas, as well as provide feedback to other members of the team.</a:t>
            </a:r>
            <a:endParaRPr/>
          </a:p>
          <a:p>
            <a:pPr indent="-270827" lvl="1" marL="914400" rtl="0" algn="l">
              <a:spcBef>
                <a:spcPts val="0"/>
              </a:spcBef>
              <a:spcAft>
                <a:spcPts val="0"/>
              </a:spcAft>
              <a:buSzPct val="100000"/>
              <a:buChar char="○"/>
            </a:pPr>
            <a:r>
              <a:rPr lang="en"/>
              <a:t>Note: The scrum coach is not responsible for getting each member of the team to their goal; the scrum coach is a guide for the team.</a:t>
            </a:r>
            <a:endParaRPr/>
          </a:p>
          <a:p>
            <a:pPr indent="-270827" lvl="1" marL="914400" rtl="0" algn="l">
              <a:spcBef>
                <a:spcPts val="0"/>
              </a:spcBef>
              <a:spcAft>
                <a:spcPts val="0"/>
              </a:spcAft>
              <a:buSzPct val="100000"/>
              <a:buChar char="○"/>
            </a:pPr>
            <a:r>
              <a:rPr lang="en"/>
              <a:t>My experience as a scrum coach could have been handled better. I managed to </a:t>
            </a:r>
            <a:endParaRPr/>
          </a:p>
          <a:p>
            <a:pPr indent="-282892" lvl="0" marL="457200" rtl="0" algn="l">
              <a:spcBef>
                <a:spcPts val="0"/>
              </a:spcBef>
              <a:spcAft>
                <a:spcPts val="0"/>
              </a:spcAft>
              <a:buSzPct val="100000"/>
              <a:buChar char="●"/>
            </a:pPr>
            <a:r>
              <a:rPr lang="en"/>
              <a:t>Technical Lead</a:t>
            </a:r>
            <a:endParaRPr/>
          </a:p>
          <a:p>
            <a:pPr indent="-270827" lvl="1" marL="914400" rtl="0" algn="l">
              <a:spcBef>
                <a:spcPts val="0"/>
              </a:spcBef>
              <a:spcAft>
                <a:spcPts val="0"/>
              </a:spcAft>
              <a:buSzPct val="100000"/>
              <a:buChar char="○"/>
            </a:pPr>
            <a:r>
              <a:rPr lang="en"/>
              <a:t>The technical lead is responsible for technical troubleshootings for the scrum team, as well as leading the team through technical documentation. The technical lead is expected to start projects earlier than their other team members, allowing for more ease in troubleshooting.</a:t>
            </a:r>
            <a:endParaRPr/>
          </a:p>
          <a:p>
            <a:pPr indent="-270827" lvl="1" marL="914400" rtl="0" algn="l">
              <a:spcBef>
                <a:spcPts val="0"/>
              </a:spcBef>
              <a:spcAft>
                <a:spcPts val="0"/>
              </a:spcAft>
              <a:buSzPct val="100000"/>
              <a:buChar char="○"/>
            </a:pPr>
            <a:r>
              <a:rPr lang="en"/>
              <a:t>Note: The technical lead is not responsible for solving every problem the team may face, as well as having every member complete their sections in technical documents.</a:t>
            </a:r>
            <a:endParaRPr/>
          </a:p>
          <a:p>
            <a:pPr indent="-282892" lvl="0" marL="457200" rtl="0" algn="l">
              <a:spcBef>
                <a:spcPts val="0"/>
              </a:spcBef>
              <a:spcAft>
                <a:spcPts val="0"/>
              </a:spcAft>
              <a:buSzPct val="100000"/>
              <a:buChar char="●"/>
            </a:pPr>
            <a:r>
              <a:rPr lang="en"/>
              <a:t>Team Member</a:t>
            </a:r>
            <a:endParaRPr/>
          </a:p>
          <a:p>
            <a:pPr indent="-270827" lvl="1" marL="914400" rtl="0" algn="l">
              <a:spcBef>
                <a:spcPts val="0"/>
              </a:spcBef>
              <a:spcAft>
                <a:spcPts val="0"/>
              </a:spcAft>
              <a:buSzPct val="100000"/>
              <a:buChar char="○"/>
            </a:pPr>
            <a:r>
              <a:rPr lang="en"/>
              <a:t>A team member of a scrum team may assist in creating a technical document, as well as troubleshooting issues the team may face, but unlike the scrum coach and technical lead, they are assistants. Like all members of a scrum team, the team member must participate in synchronous and asynchronous meetings.</a:t>
            </a:r>
            <a:endParaRPr/>
          </a:p>
          <a:p>
            <a:pPr indent="-270827" lvl="1" marL="914400" rtl="0" algn="l">
              <a:spcBef>
                <a:spcPts val="0"/>
              </a:spcBef>
              <a:spcAft>
                <a:spcPts val="0"/>
              </a:spcAft>
              <a:buSzPct val="100000"/>
              <a:buChar char="○"/>
            </a:pPr>
            <a:r>
              <a:rPr lang="en"/>
              <a:t>They are not required to help other members of the team complete their work.</a:t>
            </a:r>
            <a:endParaRPr/>
          </a:p>
        </p:txBody>
      </p:sp>
      <p:pic>
        <p:nvPicPr>
          <p:cNvPr id="69" name="Google Shape;69;p15"/>
          <p:cNvPicPr preferRelativeResize="0"/>
          <p:nvPr/>
        </p:nvPicPr>
        <p:blipFill>
          <a:blip r:embed="rId3">
            <a:alphaModFix/>
          </a:blip>
          <a:stretch>
            <a:fillRect/>
          </a:stretch>
        </p:blipFill>
        <p:spPr>
          <a:xfrm>
            <a:off x="5030375" y="2686550"/>
            <a:ext cx="3959400" cy="860775"/>
          </a:xfrm>
          <a:prstGeom prst="rect">
            <a:avLst/>
          </a:prstGeom>
          <a:noFill/>
          <a:ln>
            <a:noFill/>
          </a:ln>
        </p:spPr>
      </p:pic>
      <p:pic>
        <p:nvPicPr>
          <p:cNvPr id="70" name="Google Shape;70;p15"/>
          <p:cNvPicPr preferRelativeResize="0"/>
          <p:nvPr/>
        </p:nvPicPr>
        <p:blipFill>
          <a:blip r:embed="rId4">
            <a:alphaModFix/>
          </a:blip>
          <a:stretch>
            <a:fillRect/>
          </a:stretch>
        </p:blipFill>
        <p:spPr>
          <a:xfrm>
            <a:off x="5199625" y="895300"/>
            <a:ext cx="3790151" cy="1676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as a Service(SaaS)</a:t>
            </a:r>
            <a:endParaRPr/>
          </a:p>
        </p:txBody>
      </p:sp>
      <p:sp>
        <p:nvSpPr>
          <p:cNvPr id="76" name="Google Shape;76;p16"/>
          <p:cNvSpPr txBox="1"/>
          <p:nvPr>
            <p:ph idx="1" type="body"/>
          </p:nvPr>
        </p:nvSpPr>
        <p:spPr>
          <a:xfrm>
            <a:off x="311700" y="1152475"/>
            <a:ext cx="3775500" cy="34164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Char char="●"/>
            </a:pPr>
            <a:r>
              <a:rPr lang="en"/>
              <a:t>Software as a Service is a type of service that uses </a:t>
            </a:r>
            <a:r>
              <a:rPr lang="en"/>
              <a:t>cloud</a:t>
            </a:r>
            <a:r>
              <a:rPr lang="en"/>
              <a:t> computing to create a single version of a piece of software to update overtime. These changes work in tandem with agile development, where requirements and new features are received from interactions with the client.</a:t>
            </a:r>
            <a:endParaRPr/>
          </a:p>
          <a:p>
            <a:pPr indent="-290830" lvl="1" marL="914400" rtl="0" algn="l">
              <a:spcBef>
                <a:spcPts val="0"/>
              </a:spcBef>
              <a:spcAft>
                <a:spcPts val="0"/>
              </a:spcAft>
              <a:buSzPct val="100000"/>
              <a:buChar char="○"/>
            </a:pPr>
            <a:r>
              <a:rPr lang="en"/>
              <a:t>It’s programmed in segments rather than in one session.</a:t>
            </a:r>
            <a:endParaRPr/>
          </a:p>
          <a:p>
            <a:pPr indent="-290830" lvl="1" marL="914400" rtl="0" algn="l">
              <a:spcBef>
                <a:spcPts val="0"/>
              </a:spcBef>
              <a:spcAft>
                <a:spcPts val="0"/>
              </a:spcAft>
              <a:buSzPct val="100000"/>
              <a:buChar char="○"/>
            </a:pPr>
            <a:r>
              <a:rPr lang="en"/>
              <a:t>New features and updates are added.</a:t>
            </a:r>
            <a:endParaRPr/>
          </a:p>
          <a:p>
            <a:pPr indent="-290830" lvl="1" marL="914400" rtl="0" algn="l">
              <a:spcBef>
                <a:spcPts val="0"/>
              </a:spcBef>
              <a:spcAft>
                <a:spcPts val="0"/>
              </a:spcAft>
              <a:buSzPct val="100000"/>
              <a:buChar char="○"/>
            </a:pPr>
            <a:r>
              <a:rPr lang="en"/>
              <a:t>The data of the software is not lost due to being stored on the cloud.</a:t>
            </a:r>
            <a:endParaRPr/>
          </a:p>
          <a:p>
            <a:pPr indent="-290830" lvl="1" marL="914400" rtl="0" algn="l">
              <a:spcBef>
                <a:spcPts val="0"/>
              </a:spcBef>
              <a:spcAft>
                <a:spcPts val="0"/>
              </a:spcAft>
              <a:buSzPct val="100000"/>
              <a:buChar char="○"/>
            </a:pPr>
            <a:r>
              <a:rPr lang="en"/>
              <a:t>The software is accessible over the web.</a:t>
            </a:r>
            <a:endParaRPr/>
          </a:p>
          <a:p>
            <a:pPr indent="-290830" lvl="1" marL="914400" rtl="0" algn="l">
              <a:spcBef>
                <a:spcPts val="0"/>
              </a:spcBef>
              <a:spcAft>
                <a:spcPts val="0"/>
              </a:spcAft>
              <a:buSzPct val="100000"/>
              <a:buChar char="○"/>
            </a:pPr>
            <a:r>
              <a:rPr lang="en"/>
              <a:t>The server provider manages all of the features of the application.</a:t>
            </a:r>
            <a:endParaRPr/>
          </a:p>
          <a:p>
            <a:pPr indent="-308610" lvl="0" marL="457200" rtl="0" algn="l">
              <a:spcBef>
                <a:spcPts val="0"/>
              </a:spcBef>
              <a:spcAft>
                <a:spcPts val="0"/>
              </a:spcAft>
              <a:buSzPct val="100000"/>
              <a:buChar char="●"/>
            </a:pPr>
            <a:r>
              <a:rPr lang="en"/>
              <a:t>I managed to create a web application that services social media users, displaying a list of accounts with associated platforms and other information.</a:t>
            </a:r>
            <a:endParaRPr/>
          </a:p>
        </p:txBody>
      </p:sp>
      <p:pic>
        <p:nvPicPr>
          <p:cNvPr id="77" name="Google Shape;77;p16"/>
          <p:cNvPicPr preferRelativeResize="0"/>
          <p:nvPr/>
        </p:nvPicPr>
        <p:blipFill>
          <a:blip r:embed="rId3">
            <a:alphaModFix/>
          </a:blip>
          <a:stretch>
            <a:fillRect/>
          </a:stretch>
        </p:blipFill>
        <p:spPr>
          <a:xfrm>
            <a:off x="4442100" y="1017725"/>
            <a:ext cx="4435450" cy="3510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Client-Server Relationship</a:t>
            </a:r>
            <a:endParaRPr/>
          </a:p>
        </p:txBody>
      </p:sp>
      <p:sp>
        <p:nvSpPr>
          <p:cNvPr id="83" name="Google Shape;83;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lang="en"/>
              <a:t>How it works</a:t>
            </a:r>
            <a:endParaRPr/>
          </a:p>
          <a:p>
            <a:pPr indent="-290830" lvl="1" marL="914400" rtl="0" algn="l">
              <a:spcBef>
                <a:spcPts val="0"/>
              </a:spcBef>
              <a:spcAft>
                <a:spcPts val="0"/>
              </a:spcAft>
              <a:buSzPct val="100000"/>
              <a:buChar char="○"/>
            </a:pPr>
            <a:r>
              <a:rPr lang="en"/>
              <a:t>A client sends a request to the server.</a:t>
            </a:r>
            <a:endParaRPr/>
          </a:p>
          <a:p>
            <a:pPr indent="-290830" lvl="1" marL="914400" rtl="0" algn="l">
              <a:spcBef>
                <a:spcPts val="0"/>
              </a:spcBef>
              <a:spcAft>
                <a:spcPts val="0"/>
              </a:spcAft>
              <a:buSzPct val="100000"/>
              <a:buChar char="○"/>
            </a:pPr>
            <a:r>
              <a:rPr lang="en"/>
              <a:t>The server responds to the request made by the client.</a:t>
            </a:r>
            <a:endParaRPr/>
          </a:p>
          <a:p>
            <a:pPr indent="-308610" lvl="0" marL="457200" rtl="0" algn="l">
              <a:spcBef>
                <a:spcPts val="0"/>
              </a:spcBef>
              <a:spcAft>
                <a:spcPts val="0"/>
              </a:spcAft>
              <a:buSzPct val="100000"/>
              <a:buChar char="●"/>
            </a:pPr>
            <a:r>
              <a:rPr lang="en"/>
              <a:t>Advantages</a:t>
            </a:r>
            <a:endParaRPr/>
          </a:p>
          <a:p>
            <a:pPr indent="-290830" lvl="1" marL="914400" rtl="0" algn="l">
              <a:spcBef>
                <a:spcPts val="0"/>
              </a:spcBef>
              <a:spcAft>
                <a:spcPts val="0"/>
              </a:spcAft>
              <a:buSzPct val="100000"/>
              <a:buChar char="○"/>
            </a:pPr>
            <a:r>
              <a:rPr lang="en"/>
              <a:t>A Client-Server protects the uploaded data through </a:t>
            </a:r>
            <a:r>
              <a:rPr lang="en"/>
              <a:t>its</a:t>
            </a:r>
            <a:r>
              <a:rPr lang="en"/>
              <a:t> centralized architecture.</a:t>
            </a:r>
            <a:endParaRPr/>
          </a:p>
          <a:p>
            <a:pPr indent="-290830" lvl="1" marL="914400" rtl="0" algn="l">
              <a:spcBef>
                <a:spcPts val="0"/>
              </a:spcBef>
              <a:spcAft>
                <a:spcPts val="0"/>
              </a:spcAft>
              <a:buSzPct val="100000"/>
              <a:buChar char="○"/>
            </a:pPr>
            <a:r>
              <a:rPr lang="en"/>
              <a:t>Being on the same system is not </a:t>
            </a:r>
            <a:r>
              <a:rPr lang="en"/>
              <a:t>required as the uploaded data resides in the cloud.</a:t>
            </a:r>
            <a:endParaRPr/>
          </a:p>
          <a:p>
            <a:pPr indent="-308610" lvl="0" marL="457200" rtl="0" algn="l">
              <a:spcBef>
                <a:spcPts val="0"/>
              </a:spcBef>
              <a:spcAft>
                <a:spcPts val="0"/>
              </a:spcAft>
              <a:buSzPct val="100000"/>
              <a:buChar char="●"/>
            </a:pPr>
            <a:r>
              <a:rPr lang="en"/>
              <a:t>Disadvantages</a:t>
            </a:r>
            <a:endParaRPr/>
          </a:p>
          <a:p>
            <a:pPr indent="-290830" lvl="1" marL="914400" rtl="0" algn="l">
              <a:spcBef>
                <a:spcPts val="0"/>
              </a:spcBef>
              <a:spcAft>
                <a:spcPts val="0"/>
              </a:spcAft>
              <a:buSzPct val="100000"/>
              <a:buChar char="○"/>
            </a:pPr>
            <a:r>
              <a:rPr lang="en"/>
              <a:t>Can be overloaded</a:t>
            </a:r>
            <a:endParaRPr/>
          </a:p>
          <a:p>
            <a:pPr indent="-290830" lvl="2" marL="1371600" rtl="0" algn="l">
              <a:spcBef>
                <a:spcPts val="0"/>
              </a:spcBef>
              <a:spcAft>
                <a:spcPts val="0"/>
              </a:spcAft>
              <a:buSzPct val="100000"/>
              <a:buChar char="■"/>
            </a:pPr>
            <a:r>
              <a:rPr lang="en"/>
              <a:t>A Denial of Service can occur if too many users access the same data at the same time.</a:t>
            </a:r>
            <a:endParaRPr/>
          </a:p>
          <a:p>
            <a:pPr indent="-308610" lvl="0" marL="457200" rtl="0" algn="l">
              <a:spcBef>
                <a:spcPts val="0"/>
              </a:spcBef>
              <a:spcAft>
                <a:spcPts val="0"/>
              </a:spcAft>
              <a:buSzPct val="100000"/>
              <a:buChar char="●"/>
            </a:pPr>
            <a:r>
              <a:rPr lang="en"/>
              <a:t>I used Django and Git Bash for my application, which uses a Client Server relationship to retrieve required information. I requested my </a:t>
            </a:r>
            <a:r>
              <a:rPr lang="en"/>
              <a:t>homepage</a:t>
            </a:r>
            <a:r>
              <a:rPr lang="en"/>
              <a:t> in this example, and the information provided is the server fulfilling my request.</a:t>
            </a:r>
            <a:endParaRPr/>
          </a:p>
        </p:txBody>
      </p:sp>
      <p:pic>
        <p:nvPicPr>
          <p:cNvPr id="84" name="Google Shape;84;p17"/>
          <p:cNvPicPr preferRelativeResize="0"/>
          <p:nvPr/>
        </p:nvPicPr>
        <p:blipFill>
          <a:blip r:embed="rId3">
            <a:alphaModFix/>
          </a:blip>
          <a:stretch>
            <a:fillRect/>
          </a:stretch>
        </p:blipFill>
        <p:spPr>
          <a:xfrm>
            <a:off x="4661400" y="1569850"/>
            <a:ext cx="4170900" cy="1855283"/>
          </a:xfrm>
          <a:prstGeom prst="rect">
            <a:avLst/>
          </a:prstGeom>
          <a:noFill/>
          <a:ln>
            <a:noFill/>
          </a:ln>
        </p:spPr>
      </p:pic>
      <p:pic>
        <p:nvPicPr>
          <p:cNvPr id="85" name="Google Shape;85;p17"/>
          <p:cNvPicPr preferRelativeResize="0"/>
          <p:nvPr/>
        </p:nvPicPr>
        <p:blipFill>
          <a:blip r:embed="rId4">
            <a:alphaModFix/>
          </a:blip>
          <a:stretch>
            <a:fillRect/>
          </a:stretch>
        </p:blipFill>
        <p:spPr>
          <a:xfrm>
            <a:off x="4690616" y="3532374"/>
            <a:ext cx="4453383"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MVT(Models, Views, Templates)</a:t>
            </a:r>
            <a:endParaRPr/>
          </a:p>
        </p:txBody>
      </p:sp>
      <p:sp>
        <p:nvSpPr>
          <p:cNvPr id="91" name="Google Shape;91;p18"/>
          <p:cNvSpPr txBox="1"/>
          <p:nvPr>
            <p:ph idx="1" type="body"/>
          </p:nvPr>
        </p:nvSpPr>
        <p:spPr>
          <a:xfrm>
            <a:off x="311700" y="1152475"/>
            <a:ext cx="2935200" cy="3742200"/>
          </a:xfrm>
          <a:prstGeom prst="rect">
            <a:avLst/>
          </a:prstGeom>
        </p:spPr>
        <p:txBody>
          <a:bodyPr anchorCtr="0" anchor="t" bIns="91425" lIns="91425" spcFirstLastPara="1" rIns="91425" wrap="square" tIns="91425">
            <a:normAutofit fontScale="47500"/>
          </a:bodyPr>
          <a:lstStyle/>
          <a:p>
            <a:pPr indent="-282892" lvl="0" marL="457200" rtl="0" algn="l">
              <a:spcBef>
                <a:spcPts val="0"/>
              </a:spcBef>
              <a:spcAft>
                <a:spcPts val="0"/>
              </a:spcAft>
              <a:buSzPct val="100000"/>
              <a:buChar char="●"/>
            </a:pPr>
            <a:r>
              <a:rPr lang="en"/>
              <a:t>Models</a:t>
            </a:r>
            <a:endParaRPr/>
          </a:p>
          <a:p>
            <a:pPr indent="-270827" lvl="1" marL="914400" rtl="0" algn="l">
              <a:spcBef>
                <a:spcPts val="0"/>
              </a:spcBef>
              <a:spcAft>
                <a:spcPts val="0"/>
              </a:spcAft>
              <a:buSzPct val="100000"/>
              <a:buChar char="○"/>
            </a:pPr>
            <a:r>
              <a:rPr lang="en"/>
              <a:t>Models act as the general interface for a web application, and it acts as the structure </a:t>
            </a:r>
            <a:r>
              <a:rPr lang="en"/>
              <a:t>behind</a:t>
            </a:r>
            <a:r>
              <a:rPr lang="en"/>
              <a:t> the application through logic, represented with a database. </a:t>
            </a:r>
            <a:endParaRPr/>
          </a:p>
          <a:p>
            <a:pPr indent="-270827" lvl="1" marL="914400" rtl="0" algn="l">
              <a:spcBef>
                <a:spcPts val="0"/>
              </a:spcBef>
              <a:spcAft>
                <a:spcPts val="0"/>
              </a:spcAft>
              <a:buSzPct val="100000"/>
              <a:buChar char="○"/>
            </a:pPr>
            <a:r>
              <a:rPr lang="en"/>
              <a:t>The model typically uses the class attribute in Object-Relational Mapping</a:t>
            </a:r>
            <a:endParaRPr/>
          </a:p>
          <a:p>
            <a:pPr indent="-270827" lvl="1" marL="914400" rtl="0" algn="l">
              <a:spcBef>
                <a:spcPts val="0"/>
              </a:spcBef>
              <a:spcAft>
                <a:spcPts val="0"/>
              </a:spcAft>
              <a:buSzPct val="100000"/>
              <a:buChar char="○"/>
            </a:pPr>
            <a:r>
              <a:rPr lang="en"/>
              <a:t>Models control the following:</a:t>
            </a:r>
            <a:endParaRPr/>
          </a:p>
          <a:p>
            <a:pPr indent="-270827" lvl="2" marL="1371600" rtl="0" algn="l">
              <a:spcBef>
                <a:spcPts val="0"/>
              </a:spcBef>
              <a:spcAft>
                <a:spcPts val="0"/>
              </a:spcAft>
              <a:buSzPct val="100000"/>
              <a:buChar char="■"/>
            </a:pPr>
            <a:r>
              <a:rPr lang="en"/>
              <a:t>Access</a:t>
            </a:r>
            <a:endParaRPr/>
          </a:p>
          <a:p>
            <a:pPr indent="-270827" lvl="2" marL="1371600" rtl="0" algn="l">
              <a:spcBef>
                <a:spcPts val="0"/>
              </a:spcBef>
              <a:spcAft>
                <a:spcPts val="0"/>
              </a:spcAft>
              <a:buSzPct val="100000"/>
              <a:buChar char="■"/>
            </a:pPr>
            <a:r>
              <a:rPr lang="en"/>
              <a:t>Validation</a:t>
            </a:r>
            <a:endParaRPr/>
          </a:p>
          <a:p>
            <a:pPr indent="-270827" lvl="2" marL="1371600" rtl="0" algn="l">
              <a:spcBef>
                <a:spcPts val="0"/>
              </a:spcBef>
              <a:spcAft>
                <a:spcPts val="0"/>
              </a:spcAft>
              <a:buSzPct val="100000"/>
              <a:buChar char="■"/>
            </a:pPr>
            <a:r>
              <a:rPr lang="en"/>
              <a:t>Data Relationships</a:t>
            </a:r>
            <a:endParaRPr/>
          </a:p>
          <a:p>
            <a:pPr indent="-282892" lvl="0" marL="457200" rtl="0" algn="l">
              <a:spcBef>
                <a:spcPts val="0"/>
              </a:spcBef>
              <a:spcAft>
                <a:spcPts val="0"/>
              </a:spcAft>
              <a:buSzPct val="100000"/>
              <a:buChar char="●"/>
            </a:pPr>
            <a:r>
              <a:rPr lang="en"/>
              <a:t>Views</a:t>
            </a:r>
            <a:endParaRPr/>
          </a:p>
          <a:p>
            <a:pPr indent="-270827" lvl="1" marL="914400" rtl="0" algn="l">
              <a:spcBef>
                <a:spcPts val="0"/>
              </a:spcBef>
              <a:spcAft>
                <a:spcPts val="0"/>
              </a:spcAft>
              <a:buSzPct val="100000"/>
              <a:buChar char="○"/>
            </a:pPr>
            <a:r>
              <a:rPr lang="en"/>
              <a:t>Views handle the application’s logic and functionality.</a:t>
            </a:r>
            <a:endParaRPr/>
          </a:p>
          <a:p>
            <a:pPr indent="-270827" lvl="1" marL="914400" rtl="0" algn="l">
              <a:spcBef>
                <a:spcPts val="0"/>
              </a:spcBef>
              <a:spcAft>
                <a:spcPts val="0"/>
              </a:spcAft>
              <a:buSzPct val="100000"/>
              <a:buChar char="○"/>
            </a:pPr>
            <a:r>
              <a:rPr lang="en"/>
              <a:t>The view acts as a bridge between templates and models.</a:t>
            </a:r>
            <a:endParaRPr/>
          </a:p>
          <a:p>
            <a:pPr indent="-270827" lvl="1" marL="914400" rtl="0" algn="l">
              <a:spcBef>
                <a:spcPts val="0"/>
              </a:spcBef>
              <a:spcAft>
                <a:spcPts val="0"/>
              </a:spcAft>
              <a:buSzPct val="100000"/>
              <a:buChar char="○"/>
            </a:pPr>
            <a:r>
              <a:rPr lang="en"/>
              <a:t>In Object-Relational Mapping, the views use function attributes, as well as the </a:t>
            </a:r>
            <a:r>
              <a:rPr lang="en"/>
              <a:t>occasional</a:t>
            </a:r>
            <a:r>
              <a:rPr lang="en"/>
              <a:t> class attribute.</a:t>
            </a:r>
            <a:endParaRPr/>
          </a:p>
          <a:p>
            <a:pPr indent="-282892" lvl="0" marL="457200" rtl="0" algn="l">
              <a:spcBef>
                <a:spcPts val="0"/>
              </a:spcBef>
              <a:spcAft>
                <a:spcPts val="0"/>
              </a:spcAft>
              <a:buSzPct val="100000"/>
              <a:buChar char="●"/>
            </a:pPr>
            <a:r>
              <a:rPr lang="en"/>
              <a:t>Templates</a:t>
            </a:r>
            <a:endParaRPr/>
          </a:p>
          <a:p>
            <a:pPr indent="-270827" lvl="1" marL="914400" rtl="0" algn="l">
              <a:spcBef>
                <a:spcPts val="0"/>
              </a:spcBef>
              <a:spcAft>
                <a:spcPts val="0"/>
              </a:spcAft>
              <a:buSzPct val="100000"/>
              <a:buChar char="○"/>
            </a:pPr>
            <a:r>
              <a:rPr lang="en"/>
              <a:t>Templates show how the data is displayed from the model via a structure created in HTML files.</a:t>
            </a:r>
            <a:endParaRPr/>
          </a:p>
          <a:p>
            <a:pPr indent="-270827" lvl="1" marL="914400" rtl="0" algn="l">
              <a:spcBef>
                <a:spcPts val="0"/>
              </a:spcBef>
              <a:spcAft>
                <a:spcPts val="0"/>
              </a:spcAft>
              <a:buSzPct val="100000"/>
              <a:buChar char="○"/>
            </a:pPr>
            <a:r>
              <a:rPr lang="en"/>
              <a:t>A template uses inheritance, html structure, tags, and variables in Object-Relational Mapping.</a:t>
            </a:r>
            <a:endParaRPr/>
          </a:p>
          <a:p>
            <a:pPr indent="-282892" lvl="0" marL="457200" rtl="0" algn="l">
              <a:spcBef>
                <a:spcPts val="0"/>
              </a:spcBef>
              <a:spcAft>
                <a:spcPts val="0"/>
              </a:spcAft>
              <a:buSzPct val="100000"/>
              <a:buChar char="●"/>
            </a:pPr>
            <a:r>
              <a:rPr lang="en"/>
              <a:t>Lo-Fi Sketches</a:t>
            </a:r>
            <a:endParaRPr/>
          </a:p>
          <a:p>
            <a:pPr indent="-270827" lvl="1" marL="914400" rtl="0" algn="l">
              <a:spcBef>
                <a:spcPts val="0"/>
              </a:spcBef>
              <a:spcAft>
                <a:spcPts val="0"/>
              </a:spcAft>
              <a:buSzPct val="100000"/>
              <a:buChar char="○"/>
            </a:pPr>
            <a:r>
              <a:rPr lang="en"/>
              <a:t>A Lo-Fi sketch shows the functionality of the application. This acts as a rough draft for how the application may look and function, often including details from the </a:t>
            </a:r>
            <a:r>
              <a:rPr lang="en"/>
              <a:t>provided MVT</a:t>
            </a:r>
            <a:r>
              <a:rPr lang="en"/>
              <a:t>.</a:t>
            </a:r>
            <a:endParaRPr/>
          </a:p>
        </p:txBody>
      </p:sp>
      <p:pic>
        <p:nvPicPr>
          <p:cNvPr id="92" name="Google Shape;92;p18"/>
          <p:cNvPicPr preferRelativeResize="0"/>
          <p:nvPr/>
        </p:nvPicPr>
        <p:blipFill rotWithShape="1">
          <a:blip r:embed="rId3">
            <a:alphaModFix/>
          </a:blip>
          <a:srcRect b="0" l="0" r="0" t="18327"/>
          <a:stretch/>
        </p:blipFill>
        <p:spPr>
          <a:xfrm>
            <a:off x="4101675" y="1054663"/>
            <a:ext cx="4601550" cy="729475"/>
          </a:xfrm>
          <a:prstGeom prst="rect">
            <a:avLst/>
          </a:prstGeom>
          <a:noFill/>
          <a:ln>
            <a:noFill/>
          </a:ln>
        </p:spPr>
      </p:pic>
      <p:pic>
        <p:nvPicPr>
          <p:cNvPr id="93" name="Google Shape;93;p18"/>
          <p:cNvPicPr preferRelativeResize="0"/>
          <p:nvPr/>
        </p:nvPicPr>
        <p:blipFill rotWithShape="1">
          <a:blip r:embed="rId4">
            <a:alphaModFix/>
          </a:blip>
          <a:srcRect b="4287" l="0" r="0" t="0"/>
          <a:stretch/>
        </p:blipFill>
        <p:spPr>
          <a:xfrm>
            <a:off x="6068000" y="1821100"/>
            <a:ext cx="2819200" cy="1165475"/>
          </a:xfrm>
          <a:prstGeom prst="rect">
            <a:avLst/>
          </a:prstGeom>
          <a:noFill/>
          <a:ln>
            <a:noFill/>
          </a:ln>
        </p:spPr>
      </p:pic>
      <p:pic>
        <p:nvPicPr>
          <p:cNvPr id="94" name="Google Shape;94;p18"/>
          <p:cNvPicPr preferRelativeResize="0"/>
          <p:nvPr/>
        </p:nvPicPr>
        <p:blipFill rotWithShape="1">
          <a:blip r:embed="rId5">
            <a:alphaModFix/>
          </a:blip>
          <a:srcRect b="0" l="0" r="0" t="15340"/>
          <a:stretch/>
        </p:blipFill>
        <p:spPr>
          <a:xfrm>
            <a:off x="3408900" y="2950813"/>
            <a:ext cx="2935150" cy="852225"/>
          </a:xfrm>
          <a:prstGeom prst="rect">
            <a:avLst/>
          </a:prstGeom>
          <a:noFill/>
          <a:ln>
            <a:noFill/>
          </a:ln>
        </p:spPr>
      </p:pic>
      <p:pic>
        <p:nvPicPr>
          <p:cNvPr id="95" name="Google Shape;95;p18"/>
          <p:cNvPicPr preferRelativeResize="0"/>
          <p:nvPr/>
        </p:nvPicPr>
        <p:blipFill rotWithShape="1">
          <a:blip r:embed="rId6">
            <a:alphaModFix/>
          </a:blip>
          <a:srcRect b="0" l="3567" r="0" t="5553"/>
          <a:stretch/>
        </p:blipFill>
        <p:spPr>
          <a:xfrm>
            <a:off x="6289850" y="2986552"/>
            <a:ext cx="2819199" cy="2063448"/>
          </a:xfrm>
          <a:prstGeom prst="rect">
            <a:avLst/>
          </a:prstGeom>
          <a:noFill/>
          <a:ln>
            <a:noFill/>
          </a:ln>
        </p:spPr>
      </p:pic>
      <p:cxnSp>
        <p:nvCxnSpPr>
          <p:cNvPr id="96" name="Google Shape;96;p18"/>
          <p:cNvCxnSpPr/>
          <p:nvPr/>
        </p:nvCxnSpPr>
        <p:spPr>
          <a:xfrm flipH="1" rot="10800000">
            <a:off x="1659200" y="4193275"/>
            <a:ext cx="4555200" cy="7500"/>
          </a:xfrm>
          <a:prstGeom prst="straightConnector1">
            <a:avLst/>
          </a:prstGeom>
          <a:noFill/>
          <a:ln cap="flat" cmpd="sng" w="9525">
            <a:solidFill>
              <a:srgbClr val="FFFFFF"/>
            </a:solidFill>
            <a:prstDash val="solid"/>
            <a:round/>
            <a:headEnd len="med" w="med" type="none"/>
            <a:tailEnd len="med" w="med" type="none"/>
          </a:ln>
        </p:spPr>
      </p:cxnSp>
      <p:cxnSp>
        <p:nvCxnSpPr>
          <p:cNvPr id="97" name="Google Shape;97;p18"/>
          <p:cNvCxnSpPr>
            <a:endCxn id="94" idx="1"/>
          </p:cNvCxnSpPr>
          <p:nvPr/>
        </p:nvCxnSpPr>
        <p:spPr>
          <a:xfrm flipH="1" rot="10800000">
            <a:off x="1530900" y="3376925"/>
            <a:ext cx="1878000" cy="198000"/>
          </a:xfrm>
          <a:prstGeom prst="straightConnector1">
            <a:avLst/>
          </a:prstGeom>
          <a:noFill/>
          <a:ln cap="flat" cmpd="sng" w="9525">
            <a:solidFill>
              <a:srgbClr val="FFFFFF"/>
            </a:solidFill>
            <a:prstDash val="solid"/>
            <a:round/>
            <a:headEnd len="med" w="med" type="none"/>
            <a:tailEnd len="med" w="med" type="none"/>
          </a:ln>
        </p:spPr>
      </p:cxnSp>
      <p:cxnSp>
        <p:nvCxnSpPr>
          <p:cNvPr id="98" name="Google Shape;98;p18"/>
          <p:cNvCxnSpPr>
            <a:endCxn id="93" idx="1"/>
          </p:cNvCxnSpPr>
          <p:nvPr/>
        </p:nvCxnSpPr>
        <p:spPr>
          <a:xfrm flipH="1" rot="10800000">
            <a:off x="1327400" y="2403838"/>
            <a:ext cx="4740600" cy="183000"/>
          </a:xfrm>
          <a:prstGeom prst="straightConnector1">
            <a:avLst/>
          </a:prstGeom>
          <a:noFill/>
          <a:ln cap="flat" cmpd="sng" w="9525">
            <a:solidFill>
              <a:srgbClr val="FFFFFF"/>
            </a:solidFill>
            <a:prstDash val="solid"/>
            <a:round/>
            <a:headEnd len="med" w="med" type="none"/>
            <a:tailEnd len="med" w="med" type="none"/>
          </a:ln>
        </p:spPr>
      </p:cxnSp>
      <p:cxnSp>
        <p:nvCxnSpPr>
          <p:cNvPr id="99" name="Google Shape;99;p18"/>
          <p:cNvCxnSpPr>
            <a:endCxn id="92" idx="1"/>
          </p:cNvCxnSpPr>
          <p:nvPr/>
        </p:nvCxnSpPr>
        <p:spPr>
          <a:xfrm>
            <a:off x="1561275" y="1297300"/>
            <a:ext cx="2540400" cy="122100"/>
          </a:xfrm>
          <a:prstGeom prst="straightConnector1">
            <a:avLst/>
          </a:prstGeom>
          <a:noFill/>
          <a:ln cap="flat" cmpd="sng" w="9525">
            <a:solidFill>
              <a:srgbClr val="FFFFFF"/>
            </a:solidFill>
            <a:prstDash val="solid"/>
            <a:round/>
            <a:headEnd len="med" w="med" type="none"/>
            <a:tailEnd len="med" w="med" type="none"/>
          </a:ln>
        </p:spPr>
      </p:cxnSp>
      <p:sp>
        <p:nvSpPr>
          <p:cNvPr id="100" name="Google Shape;100;p18"/>
          <p:cNvSpPr txBox="1"/>
          <p:nvPr/>
        </p:nvSpPr>
        <p:spPr>
          <a:xfrm>
            <a:off x="5452725" y="67875"/>
            <a:ext cx="3212700" cy="7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lt2"/>
                </a:solidFill>
              </a:rPr>
              <a:t>The</a:t>
            </a:r>
            <a:r>
              <a:rPr lang="en" sz="900">
                <a:solidFill>
                  <a:schemeClr val="lt2"/>
                </a:solidFill>
              </a:rPr>
              <a:t> following examples below show a model for my social accounts application, as well as a view demonstrating the functionality of creating a new social account to add to the list, where a template formats the social list page. The lo-fi mockup sketch, made by me, details my initially planned functionality for my application.</a:t>
            </a:r>
            <a:endParaRPr sz="9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Version Control</a:t>
            </a:r>
            <a:endParaRPr/>
          </a:p>
        </p:txBody>
      </p:sp>
      <p:sp>
        <p:nvSpPr>
          <p:cNvPr id="106" name="Google Shape;106;p19"/>
          <p:cNvSpPr txBox="1"/>
          <p:nvPr>
            <p:ph idx="1" type="body"/>
          </p:nvPr>
        </p:nvSpPr>
        <p:spPr>
          <a:xfrm>
            <a:off x="311700" y="1152475"/>
            <a:ext cx="3685500" cy="3416400"/>
          </a:xfrm>
          <a:prstGeom prst="rect">
            <a:avLst/>
          </a:prstGeom>
        </p:spPr>
        <p:txBody>
          <a:bodyPr anchorCtr="0" anchor="t" bIns="91425" lIns="91425" spcFirstLastPara="1" rIns="91425" wrap="square" tIns="91425">
            <a:normAutofit fontScale="62500" lnSpcReduction="20000"/>
          </a:bodyPr>
          <a:lstStyle/>
          <a:p>
            <a:pPr indent="-300037" lvl="0" marL="457200" rtl="0" algn="l">
              <a:spcBef>
                <a:spcPts val="0"/>
              </a:spcBef>
              <a:spcAft>
                <a:spcPts val="0"/>
              </a:spcAft>
              <a:buSzPct val="100000"/>
              <a:buChar char="●"/>
            </a:pPr>
            <a:r>
              <a:rPr lang="en"/>
              <a:t>Safety Measures</a:t>
            </a:r>
            <a:endParaRPr/>
          </a:p>
          <a:p>
            <a:pPr indent="-284162" lvl="1" marL="914400" rtl="0" algn="l">
              <a:spcBef>
                <a:spcPts val="0"/>
              </a:spcBef>
              <a:spcAft>
                <a:spcPts val="0"/>
              </a:spcAft>
              <a:buSzPct val="100000"/>
              <a:buChar char="○"/>
            </a:pPr>
            <a:r>
              <a:rPr lang="en"/>
              <a:t>Separate versions are contained</a:t>
            </a:r>
            <a:endParaRPr/>
          </a:p>
          <a:p>
            <a:pPr indent="-284162" lvl="1" marL="914400" rtl="0" algn="l">
              <a:spcBef>
                <a:spcPts val="0"/>
              </a:spcBef>
              <a:spcAft>
                <a:spcPts val="0"/>
              </a:spcAft>
              <a:buSzPct val="100000"/>
              <a:buChar char="○"/>
            </a:pPr>
            <a:r>
              <a:rPr lang="en"/>
              <a:t>Improper changes can be undone</a:t>
            </a:r>
            <a:endParaRPr/>
          </a:p>
          <a:p>
            <a:pPr indent="-284162" lvl="1" marL="914400" rtl="0" algn="l">
              <a:spcBef>
                <a:spcPts val="0"/>
              </a:spcBef>
              <a:spcAft>
                <a:spcPts val="0"/>
              </a:spcAft>
              <a:buSzPct val="100000"/>
              <a:buChar char="○"/>
            </a:pPr>
            <a:r>
              <a:rPr lang="en"/>
              <a:t>All code and changes are saved</a:t>
            </a:r>
            <a:endParaRPr/>
          </a:p>
          <a:p>
            <a:pPr indent="-300037" lvl="0" marL="457200" rtl="0" algn="l">
              <a:spcBef>
                <a:spcPts val="0"/>
              </a:spcBef>
              <a:spcAft>
                <a:spcPts val="0"/>
              </a:spcAft>
              <a:buSzPct val="100000"/>
              <a:buChar char="●"/>
            </a:pPr>
            <a:r>
              <a:rPr lang="en"/>
              <a:t>More than one software version</a:t>
            </a:r>
            <a:endParaRPr/>
          </a:p>
          <a:p>
            <a:pPr indent="-284162" lvl="1" marL="914400" rtl="0" algn="l">
              <a:spcBef>
                <a:spcPts val="0"/>
              </a:spcBef>
              <a:spcAft>
                <a:spcPts val="0"/>
              </a:spcAft>
              <a:buSzPct val="100000"/>
              <a:buChar char="○"/>
            </a:pPr>
            <a:r>
              <a:rPr lang="en"/>
              <a:t>Version control allows the user to test new features and updates with different versions, allowing the user to visit an older version if the updated version experiences certain errors.</a:t>
            </a:r>
            <a:endParaRPr/>
          </a:p>
          <a:p>
            <a:pPr indent="-300037" lvl="0" marL="457200" rtl="0" algn="l">
              <a:spcBef>
                <a:spcPts val="0"/>
              </a:spcBef>
              <a:spcAft>
                <a:spcPts val="0"/>
              </a:spcAft>
              <a:buSzPct val="100000"/>
              <a:buChar char="●"/>
            </a:pPr>
            <a:r>
              <a:rPr lang="en"/>
              <a:t>Usage of Branches</a:t>
            </a:r>
            <a:endParaRPr/>
          </a:p>
          <a:p>
            <a:pPr indent="-284162" lvl="1" marL="914400" rtl="0" algn="l">
              <a:spcBef>
                <a:spcPts val="0"/>
              </a:spcBef>
              <a:spcAft>
                <a:spcPts val="0"/>
              </a:spcAft>
              <a:buSzPct val="100000"/>
              <a:buChar char="○"/>
            </a:pPr>
            <a:r>
              <a:rPr lang="en"/>
              <a:t>Branches are used to separate versions in Git</a:t>
            </a:r>
            <a:endParaRPr/>
          </a:p>
          <a:p>
            <a:pPr indent="-284162" lvl="1" marL="914400" rtl="0" algn="l">
              <a:spcBef>
                <a:spcPts val="0"/>
              </a:spcBef>
              <a:spcAft>
                <a:spcPts val="0"/>
              </a:spcAft>
              <a:buSzPct val="100000"/>
              <a:buChar char="○"/>
            </a:pPr>
            <a:r>
              <a:rPr lang="en"/>
              <a:t>Branches are usually short-lived due to testing different versions of a program. If that version has been successful, it will be merged to create one version of the software.</a:t>
            </a:r>
            <a:endParaRPr/>
          </a:p>
          <a:p>
            <a:pPr indent="-284162" lvl="1" marL="914400" rtl="0" algn="l">
              <a:spcBef>
                <a:spcPts val="0"/>
              </a:spcBef>
              <a:spcAft>
                <a:spcPts val="0"/>
              </a:spcAft>
              <a:buSzPct val="100000"/>
              <a:buChar char="○"/>
            </a:pPr>
            <a:r>
              <a:rPr lang="en"/>
              <a:t>Examples: Sprint01 &amp; Sprint02</a:t>
            </a:r>
            <a:endParaRPr/>
          </a:p>
          <a:p>
            <a:pPr indent="-284162" lvl="1" marL="914400" rtl="0" algn="l">
              <a:spcBef>
                <a:spcPts val="0"/>
              </a:spcBef>
              <a:spcAft>
                <a:spcPts val="0"/>
              </a:spcAft>
              <a:buSzPct val="100000"/>
              <a:buChar char="○"/>
            </a:pPr>
            <a:r>
              <a:rPr lang="en"/>
              <a:t>Merging</a:t>
            </a:r>
            <a:endParaRPr/>
          </a:p>
          <a:p>
            <a:pPr indent="-284162" lvl="2" marL="1371600" rtl="0" algn="l">
              <a:spcBef>
                <a:spcPts val="0"/>
              </a:spcBef>
              <a:spcAft>
                <a:spcPts val="0"/>
              </a:spcAft>
              <a:buSzPct val="100000"/>
              <a:buChar char="■"/>
            </a:pPr>
            <a:r>
              <a:rPr lang="en"/>
              <a:t>Take a new version of the software and fuse the functionality with the old software.</a:t>
            </a:r>
            <a:endParaRPr/>
          </a:p>
          <a:p>
            <a:pPr indent="-300037" lvl="0" marL="457200" rtl="0" algn="l">
              <a:spcBef>
                <a:spcPts val="0"/>
              </a:spcBef>
              <a:spcAft>
                <a:spcPts val="0"/>
              </a:spcAft>
              <a:buSzPct val="100000"/>
              <a:buChar char="●"/>
            </a:pPr>
            <a:r>
              <a:rPr lang="en"/>
              <a:t>For version control, I used three separate branches to create my project: main, sprint01, and sprint02.</a:t>
            </a:r>
            <a:endParaRPr/>
          </a:p>
        </p:txBody>
      </p:sp>
      <p:pic>
        <p:nvPicPr>
          <p:cNvPr id="107" name="Google Shape;107;p19"/>
          <p:cNvPicPr preferRelativeResize="0"/>
          <p:nvPr/>
        </p:nvPicPr>
        <p:blipFill>
          <a:blip r:embed="rId3">
            <a:alphaModFix/>
          </a:blip>
          <a:stretch>
            <a:fillRect/>
          </a:stretch>
        </p:blipFill>
        <p:spPr>
          <a:xfrm>
            <a:off x="4811650" y="3173600"/>
            <a:ext cx="3018800" cy="1214275"/>
          </a:xfrm>
          <a:prstGeom prst="rect">
            <a:avLst/>
          </a:prstGeom>
          <a:noFill/>
          <a:ln>
            <a:noFill/>
          </a:ln>
        </p:spPr>
      </p:pic>
      <p:pic>
        <p:nvPicPr>
          <p:cNvPr id="108" name="Google Shape;108;p19"/>
          <p:cNvPicPr preferRelativeResize="0"/>
          <p:nvPr/>
        </p:nvPicPr>
        <p:blipFill rotWithShape="1">
          <a:blip r:embed="rId4">
            <a:alphaModFix/>
          </a:blip>
          <a:srcRect b="0" l="4916" r="53771" t="29522"/>
          <a:stretch/>
        </p:blipFill>
        <p:spPr>
          <a:xfrm>
            <a:off x="4572000" y="903875"/>
            <a:ext cx="3105550" cy="1539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Customer Requirements</a:t>
            </a:r>
            <a:endParaRPr/>
          </a:p>
        </p:txBody>
      </p:sp>
      <p:sp>
        <p:nvSpPr>
          <p:cNvPr id="114" name="Google Shape;114;p20"/>
          <p:cNvSpPr txBox="1"/>
          <p:nvPr>
            <p:ph idx="1" type="body"/>
          </p:nvPr>
        </p:nvSpPr>
        <p:spPr>
          <a:xfrm>
            <a:off x="311700" y="1152475"/>
            <a:ext cx="3594900" cy="3416400"/>
          </a:xfrm>
          <a:prstGeom prst="rect">
            <a:avLst/>
          </a:prstGeom>
        </p:spPr>
        <p:txBody>
          <a:bodyPr anchorCtr="0" anchor="t" bIns="91425" lIns="91425" spcFirstLastPara="1" rIns="91425" wrap="square" tIns="91425">
            <a:normAutofit fontScale="47500" lnSpcReduction="10000"/>
          </a:bodyPr>
          <a:lstStyle/>
          <a:p>
            <a:pPr indent="-282892" lvl="0" marL="457200" rtl="0" algn="l">
              <a:spcBef>
                <a:spcPts val="0"/>
              </a:spcBef>
              <a:spcAft>
                <a:spcPts val="0"/>
              </a:spcAft>
              <a:buSzPct val="100000"/>
              <a:buChar char="●"/>
            </a:pPr>
            <a:r>
              <a:rPr lang="en"/>
              <a:t>Gathering Information</a:t>
            </a:r>
            <a:endParaRPr/>
          </a:p>
          <a:p>
            <a:pPr indent="-270827" lvl="1" marL="914400" rtl="0" algn="l">
              <a:spcBef>
                <a:spcPts val="0"/>
              </a:spcBef>
              <a:spcAft>
                <a:spcPts val="0"/>
              </a:spcAft>
              <a:buSzPct val="100000"/>
              <a:buChar char="○"/>
            </a:pPr>
            <a:r>
              <a:rPr lang="en"/>
              <a:t>When it comes to developing a web application for a client, a list of required features should be gathered to determine what the application will do. These requirements are gathered through interviews, which are then converted to User Stories and BDD Scenarios.</a:t>
            </a:r>
            <a:endParaRPr/>
          </a:p>
          <a:p>
            <a:pPr indent="-282892" lvl="0" marL="457200" rtl="0" algn="l">
              <a:spcBef>
                <a:spcPts val="0"/>
              </a:spcBef>
              <a:spcAft>
                <a:spcPts val="0"/>
              </a:spcAft>
              <a:buSzPct val="100000"/>
              <a:buChar char="●"/>
            </a:pPr>
            <a:r>
              <a:rPr lang="en"/>
              <a:t>User Stories</a:t>
            </a:r>
            <a:endParaRPr/>
          </a:p>
          <a:p>
            <a:pPr indent="-270827" lvl="1" marL="914400" rtl="0" algn="l">
              <a:spcBef>
                <a:spcPts val="0"/>
              </a:spcBef>
              <a:spcAft>
                <a:spcPts val="0"/>
              </a:spcAft>
              <a:buSzPct val="100000"/>
              <a:buChar char="○"/>
            </a:pPr>
            <a:r>
              <a:rPr lang="en"/>
              <a:t>A user story outlines the overall purpose of an application, detailing the end user’s narrative and acceptance criteria. They’re written in non-technical language, and are written in the perspective of the end-user.</a:t>
            </a:r>
            <a:endParaRPr/>
          </a:p>
          <a:p>
            <a:pPr indent="-270827" lvl="1" marL="914400" rtl="0" algn="l">
              <a:spcBef>
                <a:spcPts val="0"/>
              </a:spcBef>
              <a:spcAft>
                <a:spcPts val="0"/>
              </a:spcAft>
              <a:buSzPct val="100000"/>
              <a:buChar char="○"/>
            </a:pPr>
            <a:r>
              <a:rPr lang="en"/>
              <a:t>As a…</a:t>
            </a:r>
            <a:endParaRPr/>
          </a:p>
          <a:p>
            <a:pPr indent="-270827" lvl="1" marL="914400" rtl="0" algn="l">
              <a:spcBef>
                <a:spcPts val="0"/>
              </a:spcBef>
              <a:spcAft>
                <a:spcPts val="0"/>
              </a:spcAft>
              <a:buSzPct val="100000"/>
              <a:buChar char="○"/>
            </a:pPr>
            <a:r>
              <a:rPr lang="en"/>
              <a:t>I want…</a:t>
            </a:r>
            <a:endParaRPr/>
          </a:p>
          <a:p>
            <a:pPr indent="-270827" lvl="1" marL="914400" rtl="0" algn="l">
              <a:spcBef>
                <a:spcPts val="0"/>
              </a:spcBef>
              <a:spcAft>
                <a:spcPts val="0"/>
              </a:spcAft>
              <a:buSzPct val="100000"/>
              <a:buChar char="○"/>
            </a:pPr>
            <a:r>
              <a:rPr lang="en"/>
              <a:t>So that…</a:t>
            </a:r>
            <a:endParaRPr/>
          </a:p>
          <a:p>
            <a:pPr indent="-282892" lvl="0" marL="457200" rtl="0" algn="l">
              <a:spcBef>
                <a:spcPts val="0"/>
              </a:spcBef>
              <a:spcAft>
                <a:spcPts val="0"/>
              </a:spcAft>
              <a:buSzPct val="100000"/>
              <a:buChar char="●"/>
            </a:pPr>
            <a:r>
              <a:rPr lang="en"/>
              <a:t>BDD(Behavior Driven Development) Scenarios</a:t>
            </a:r>
            <a:endParaRPr/>
          </a:p>
          <a:p>
            <a:pPr indent="-270827" lvl="1" marL="914400" rtl="0" algn="l">
              <a:spcBef>
                <a:spcPts val="0"/>
              </a:spcBef>
              <a:spcAft>
                <a:spcPts val="0"/>
              </a:spcAft>
              <a:buSzPct val="100000"/>
              <a:buChar char="○"/>
            </a:pPr>
            <a:r>
              <a:rPr lang="en"/>
              <a:t>BDD scenarios outline planned individual functions and features of the application.</a:t>
            </a:r>
            <a:endParaRPr/>
          </a:p>
          <a:p>
            <a:pPr indent="-270827" lvl="1" marL="914400" rtl="0" algn="l">
              <a:spcBef>
                <a:spcPts val="0"/>
              </a:spcBef>
              <a:spcAft>
                <a:spcPts val="0"/>
              </a:spcAft>
              <a:buSzPct val="100000"/>
              <a:buChar char="○"/>
            </a:pPr>
            <a:r>
              <a:rPr lang="en"/>
              <a:t>BDD scenarios use a Happy and Sad Path, where the sad path is the function working, but the desired result is not achieved, and the happy path is that desired result being achieved. The sad path is not a lack of a function or error.</a:t>
            </a:r>
            <a:endParaRPr/>
          </a:p>
          <a:p>
            <a:pPr indent="-270827" lvl="1" marL="914400" rtl="0" algn="l">
              <a:spcBef>
                <a:spcPts val="0"/>
              </a:spcBef>
              <a:spcAft>
                <a:spcPts val="0"/>
              </a:spcAft>
              <a:buSzPct val="100000"/>
              <a:buChar char="○"/>
            </a:pPr>
            <a:r>
              <a:rPr lang="en"/>
              <a:t>If…</a:t>
            </a:r>
            <a:endParaRPr/>
          </a:p>
          <a:p>
            <a:pPr indent="-270827" lvl="1" marL="914400" rtl="0" algn="l">
              <a:spcBef>
                <a:spcPts val="0"/>
              </a:spcBef>
              <a:spcAft>
                <a:spcPts val="0"/>
              </a:spcAft>
              <a:buSzPct val="100000"/>
              <a:buChar char="○"/>
            </a:pPr>
            <a:r>
              <a:rPr lang="en"/>
              <a:t>Then…</a:t>
            </a:r>
            <a:endParaRPr/>
          </a:p>
          <a:p>
            <a:pPr indent="-270827" lvl="1" marL="914400" rtl="0" algn="l">
              <a:spcBef>
                <a:spcPts val="0"/>
              </a:spcBef>
              <a:spcAft>
                <a:spcPts val="0"/>
              </a:spcAft>
              <a:buSzPct val="100000"/>
              <a:buChar char="○"/>
            </a:pPr>
            <a:r>
              <a:rPr lang="en"/>
              <a:t>When…</a:t>
            </a:r>
            <a:endParaRPr/>
          </a:p>
          <a:p>
            <a:pPr indent="-270827" lvl="1" marL="914400" rtl="0" algn="l">
              <a:spcBef>
                <a:spcPts val="0"/>
              </a:spcBef>
              <a:spcAft>
                <a:spcPts val="0"/>
              </a:spcAft>
              <a:buSzPct val="100000"/>
              <a:buChar char="○"/>
            </a:pPr>
            <a:r>
              <a:rPr lang="en"/>
              <a:t>(optional)But…, And…</a:t>
            </a:r>
            <a:endParaRPr/>
          </a:p>
          <a:p>
            <a:pPr indent="-282892" lvl="0" marL="457200" rtl="0" algn="l">
              <a:spcBef>
                <a:spcPts val="0"/>
              </a:spcBef>
              <a:spcAft>
                <a:spcPts val="0"/>
              </a:spcAft>
              <a:buSzPct val="100000"/>
              <a:buChar char="●"/>
            </a:pPr>
            <a:r>
              <a:rPr lang="en"/>
              <a:t>The shown examples showcase the base requirements of creating my social account application, as well as the search function for when the user is logged out.</a:t>
            </a:r>
            <a:endParaRPr/>
          </a:p>
        </p:txBody>
      </p:sp>
      <p:pic>
        <p:nvPicPr>
          <p:cNvPr id="115" name="Google Shape;115;p20"/>
          <p:cNvPicPr preferRelativeResize="0"/>
          <p:nvPr/>
        </p:nvPicPr>
        <p:blipFill>
          <a:blip r:embed="rId3">
            <a:alphaModFix/>
          </a:blip>
          <a:stretch>
            <a:fillRect/>
          </a:stretch>
        </p:blipFill>
        <p:spPr>
          <a:xfrm>
            <a:off x="4076573" y="1935348"/>
            <a:ext cx="4897450" cy="1017325"/>
          </a:xfrm>
          <a:prstGeom prst="rect">
            <a:avLst/>
          </a:prstGeom>
          <a:noFill/>
          <a:ln>
            <a:noFill/>
          </a:ln>
        </p:spPr>
      </p:pic>
      <p:pic>
        <p:nvPicPr>
          <p:cNvPr id="116" name="Google Shape;116;p20"/>
          <p:cNvPicPr preferRelativeResize="0"/>
          <p:nvPr/>
        </p:nvPicPr>
        <p:blipFill>
          <a:blip r:embed="rId4">
            <a:alphaModFix/>
          </a:blip>
          <a:stretch>
            <a:fillRect/>
          </a:stretch>
        </p:blipFill>
        <p:spPr>
          <a:xfrm>
            <a:off x="4300488" y="3224138"/>
            <a:ext cx="4029075" cy="77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Databases</a:t>
            </a:r>
            <a:endParaRPr/>
          </a:p>
        </p:txBody>
      </p:sp>
      <p:sp>
        <p:nvSpPr>
          <p:cNvPr id="122" name="Google Shape;122;p21"/>
          <p:cNvSpPr txBox="1"/>
          <p:nvPr>
            <p:ph idx="1" type="body"/>
          </p:nvPr>
        </p:nvSpPr>
        <p:spPr>
          <a:xfrm>
            <a:off x="311700" y="1152475"/>
            <a:ext cx="4190700" cy="3416400"/>
          </a:xfrm>
          <a:prstGeom prst="rect">
            <a:avLst/>
          </a:prstGeom>
        </p:spPr>
        <p:txBody>
          <a:bodyPr anchorCtr="0" anchor="t" bIns="91425" lIns="91425" spcFirstLastPara="1" rIns="91425" wrap="square" tIns="91425">
            <a:normAutofit fontScale="62500" lnSpcReduction="20000"/>
          </a:bodyPr>
          <a:lstStyle/>
          <a:p>
            <a:pPr indent="-300037" lvl="0" marL="457200" rtl="0" algn="l">
              <a:spcBef>
                <a:spcPts val="0"/>
              </a:spcBef>
              <a:spcAft>
                <a:spcPts val="0"/>
              </a:spcAft>
              <a:buSzPct val="100000"/>
              <a:buChar char="●"/>
            </a:pPr>
            <a:r>
              <a:rPr lang="en"/>
              <a:t>Admin Control</a:t>
            </a:r>
            <a:endParaRPr/>
          </a:p>
          <a:p>
            <a:pPr indent="-284162" lvl="1" marL="914400" rtl="0" algn="l">
              <a:spcBef>
                <a:spcPts val="0"/>
              </a:spcBef>
              <a:spcAft>
                <a:spcPts val="0"/>
              </a:spcAft>
              <a:buSzPct val="100000"/>
              <a:buChar char="○"/>
            </a:pPr>
            <a:r>
              <a:rPr lang="en"/>
              <a:t>Databases can be managed by the admin of the application through the admin site. This admin is defined as a superuser, and can be responsible for assigning roles to other users, preventing unwanted access to certain areas of the application, as well as create new objects from pre-existing models.</a:t>
            </a:r>
            <a:endParaRPr/>
          </a:p>
          <a:p>
            <a:pPr indent="-300037" lvl="0" marL="457200" rtl="0" algn="l">
              <a:spcBef>
                <a:spcPts val="0"/>
              </a:spcBef>
              <a:spcAft>
                <a:spcPts val="0"/>
              </a:spcAft>
              <a:buSzPct val="100000"/>
              <a:buChar char="●"/>
            </a:pPr>
            <a:r>
              <a:rPr lang="en"/>
              <a:t>Usage of Models</a:t>
            </a:r>
            <a:endParaRPr/>
          </a:p>
          <a:p>
            <a:pPr indent="-284162" lvl="1" marL="914400" rtl="0" algn="l">
              <a:spcBef>
                <a:spcPts val="0"/>
              </a:spcBef>
              <a:spcAft>
                <a:spcPts val="0"/>
              </a:spcAft>
              <a:buSzPct val="100000"/>
              <a:buChar char="○"/>
            </a:pPr>
            <a:r>
              <a:rPr lang="en"/>
              <a:t>When a database is created, it usually follows the structure of a model, which can use the following parameters. These models are further implemented with forms, which assign the model fields to the application functionality itself.</a:t>
            </a:r>
            <a:endParaRPr/>
          </a:p>
          <a:p>
            <a:pPr indent="-284162" lvl="2" marL="1371600" rtl="0" algn="l">
              <a:spcBef>
                <a:spcPts val="0"/>
              </a:spcBef>
              <a:spcAft>
                <a:spcPts val="0"/>
              </a:spcAft>
              <a:buSzPct val="100000"/>
              <a:buChar char="■"/>
            </a:pPr>
            <a:r>
              <a:rPr lang="en"/>
              <a:t>Text Fields</a:t>
            </a:r>
            <a:endParaRPr/>
          </a:p>
          <a:p>
            <a:pPr indent="-284162" lvl="2" marL="1371600" rtl="0" algn="l">
              <a:spcBef>
                <a:spcPts val="0"/>
              </a:spcBef>
              <a:spcAft>
                <a:spcPts val="0"/>
              </a:spcAft>
              <a:buSzPct val="100000"/>
              <a:buChar char="■"/>
            </a:pPr>
            <a:r>
              <a:rPr lang="en"/>
              <a:t>Character Fields</a:t>
            </a:r>
            <a:endParaRPr/>
          </a:p>
          <a:p>
            <a:pPr indent="-284162" lvl="2" marL="1371600" rtl="0" algn="l">
              <a:spcBef>
                <a:spcPts val="0"/>
              </a:spcBef>
              <a:spcAft>
                <a:spcPts val="0"/>
              </a:spcAft>
              <a:buSzPct val="100000"/>
              <a:buChar char="■"/>
            </a:pPr>
            <a:r>
              <a:rPr lang="en"/>
              <a:t>Image Fields</a:t>
            </a:r>
            <a:endParaRPr/>
          </a:p>
          <a:p>
            <a:pPr indent="-284162" lvl="2" marL="1371600" rtl="0" algn="l">
              <a:spcBef>
                <a:spcPts val="0"/>
              </a:spcBef>
              <a:spcAft>
                <a:spcPts val="0"/>
              </a:spcAft>
              <a:buSzPct val="100000"/>
              <a:buChar char="■"/>
            </a:pPr>
            <a:r>
              <a:rPr lang="en"/>
              <a:t>Boolean Fields</a:t>
            </a:r>
            <a:endParaRPr/>
          </a:p>
          <a:p>
            <a:pPr indent="-284162" lvl="2" marL="1371600" rtl="0" algn="l">
              <a:spcBef>
                <a:spcPts val="0"/>
              </a:spcBef>
              <a:spcAft>
                <a:spcPts val="0"/>
              </a:spcAft>
              <a:buSzPct val="100000"/>
              <a:buChar char="■"/>
            </a:pPr>
            <a:r>
              <a:rPr lang="en"/>
              <a:t>Foreign Key and One-To-One Fields</a:t>
            </a:r>
            <a:endParaRPr/>
          </a:p>
          <a:p>
            <a:pPr indent="-300037" lvl="0" marL="457200" rtl="0" algn="l">
              <a:spcBef>
                <a:spcPts val="0"/>
              </a:spcBef>
              <a:spcAft>
                <a:spcPts val="0"/>
              </a:spcAft>
              <a:buSzPct val="100000"/>
              <a:buChar char="●"/>
            </a:pPr>
            <a:r>
              <a:rPr lang="en"/>
              <a:t>I created a database to format the creation of the items in my social accounts application, and I used admin </a:t>
            </a:r>
            <a:r>
              <a:rPr lang="en"/>
              <a:t>control</a:t>
            </a:r>
            <a:r>
              <a:rPr lang="en"/>
              <a:t> to assign two different roles to users. These roles are follower and influencer, where the influencer can create, update, and delete social accounts, which the follower cannot do.</a:t>
            </a:r>
            <a:endParaRPr/>
          </a:p>
        </p:txBody>
      </p:sp>
      <p:pic>
        <p:nvPicPr>
          <p:cNvPr id="123" name="Google Shape;123;p21"/>
          <p:cNvPicPr preferRelativeResize="0"/>
          <p:nvPr/>
        </p:nvPicPr>
        <p:blipFill>
          <a:blip r:embed="rId3">
            <a:alphaModFix/>
          </a:blip>
          <a:stretch>
            <a:fillRect/>
          </a:stretch>
        </p:blipFill>
        <p:spPr>
          <a:xfrm>
            <a:off x="4878567" y="2221850"/>
            <a:ext cx="2256444" cy="2618076"/>
          </a:xfrm>
          <a:prstGeom prst="rect">
            <a:avLst/>
          </a:prstGeom>
          <a:noFill/>
          <a:ln>
            <a:noFill/>
          </a:ln>
        </p:spPr>
      </p:pic>
      <p:pic>
        <p:nvPicPr>
          <p:cNvPr id="124" name="Google Shape;124;p21"/>
          <p:cNvPicPr preferRelativeResize="0"/>
          <p:nvPr/>
        </p:nvPicPr>
        <p:blipFill rotWithShape="1">
          <a:blip r:embed="rId4">
            <a:alphaModFix/>
          </a:blip>
          <a:srcRect b="41093" l="0" r="0" t="0"/>
          <a:stretch/>
        </p:blipFill>
        <p:spPr>
          <a:xfrm>
            <a:off x="4464750" y="88900"/>
            <a:ext cx="4110176" cy="2075600"/>
          </a:xfrm>
          <a:prstGeom prst="rect">
            <a:avLst/>
          </a:prstGeom>
          <a:noFill/>
          <a:ln>
            <a:noFill/>
          </a:ln>
        </p:spPr>
      </p:pic>
      <p:pic>
        <p:nvPicPr>
          <p:cNvPr id="125" name="Google Shape;125;p21"/>
          <p:cNvPicPr preferRelativeResize="0"/>
          <p:nvPr/>
        </p:nvPicPr>
        <p:blipFill>
          <a:blip r:embed="rId5">
            <a:alphaModFix/>
          </a:blip>
          <a:stretch>
            <a:fillRect/>
          </a:stretch>
        </p:blipFill>
        <p:spPr>
          <a:xfrm>
            <a:off x="152400" y="4721275"/>
            <a:ext cx="3438525" cy="21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